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919" r:id="rId2"/>
    <p:sldId id="861" r:id="rId3"/>
    <p:sldId id="862" r:id="rId4"/>
    <p:sldId id="863" r:id="rId5"/>
    <p:sldId id="890" r:id="rId6"/>
    <p:sldId id="864" r:id="rId7"/>
    <p:sldId id="865" r:id="rId8"/>
    <p:sldId id="866" r:id="rId9"/>
    <p:sldId id="867" r:id="rId10"/>
    <p:sldId id="868" r:id="rId11"/>
    <p:sldId id="869" r:id="rId12"/>
    <p:sldId id="870" r:id="rId13"/>
    <p:sldId id="891" r:id="rId14"/>
    <p:sldId id="893" r:id="rId15"/>
    <p:sldId id="894" r:id="rId16"/>
    <p:sldId id="871" r:id="rId17"/>
    <p:sldId id="872" r:id="rId18"/>
    <p:sldId id="895" r:id="rId19"/>
    <p:sldId id="896" r:id="rId20"/>
    <p:sldId id="897" r:id="rId21"/>
    <p:sldId id="898" r:id="rId22"/>
    <p:sldId id="899" r:id="rId23"/>
    <p:sldId id="900" r:id="rId24"/>
    <p:sldId id="873" r:id="rId25"/>
    <p:sldId id="874" r:id="rId26"/>
    <p:sldId id="902" r:id="rId27"/>
    <p:sldId id="903" r:id="rId28"/>
    <p:sldId id="904" r:id="rId29"/>
    <p:sldId id="905" r:id="rId30"/>
    <p:sldId id="906" r:id="rId31"/>
    <p:sldId id="907" r:id="rId32"/>
    <p:sldId id="908" r:id="rId33"/>
    <p:sldId id="909" r:id="rId34"/>
    <p:sldId id="901" r:id="rId35"/>
    <p:sldId id="911" r:id="rId36"/>
    <p:sldId id="913" r:id="rId37"/>
    <p:sldId id="875" r:id="rId38"/>
    <p:sldId id="876" r:id="rId39"/>
    <p:sldId id="877" r:id="rId40"/>
    <p:sldId id="878" r:id="rId41"/>
    <p:sldId id="879" r:id="rId42"/>
    <p:sldId id="912" r:id="rId43"/>
    <p:sldId id="880" r:id="rId44"/>
    <p:sldId id="881" r:id="rId45"/>
    <p:sldId id="882" r:id="rId46"/>
    <p:sldId id="914" r:id="rId47"/>
    <p:sldId id="915" r:id="rId48"/>
    <p:sldId id="917" r:id="rId49"/>
    <p:sldId id="918" r:id="rId50"/>
    <p:sldId id="883" r:id="rId51"/>
    <p:sldId id="884" r:id="rId52"/>
    <p:sldId id="885" r:id="rId53"/>
    <p:sldId id="886" r:id="rId54"/>
    <p:sldId id="887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6A2"/>
    <a:srgbClr val="646DD6"/>
    <a:srgbClr val="67F8DD"/>
    <a:srgbClr val="137CF8"/>
    <a:srgbClr val="FF5D6E"/>
    <a:srgbClr val="FB3D6C"/>
    <a:srgbClr val="202680"/>
    <a:srgbClr val="C62E51"/>
    <a:srgbClr val="F2939F"/>
    <a:srgbClr val="4DA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7" autoAdjust="0"/>
    <p:restoredTop sz="88776" autoAdjust="0"/>
  </p:normalViewPr>
  <p:slideViewPr>
    <p:cSldViewPr snapToGrid="0" snapToObjects="1">
      <p:cViewPr varScale="1">
        <p:scale>
          <a:sx n="91" d="100"/>
          <a:sy n="91" d="100"/>
        </p:scale>
        <p:origin x="-181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9.emf"/><Relationship Id="rId7" Type="http://schemas.openxmlformats.org/officeDocument/2006/relationships/image" Target="../media/image21.emf"/><Relationship Id="rId8" Type="http://schemas.openxmlformats.org/officeDocument/2006/relationships/image" Target="../media/image30.jp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9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0.jp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emf"/><Relationship Id="rId12" Type="http://schemas.openxmlformats.org/officeDocument/2006/relationships/image" Target="../media/image60.emf"/><Relationship Id="rId13" Type="http://schemas.openxmlformats.org/officeDocument/2006/relationships/image" Target="../media/image61.emf"/><Relationship Id="rId1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57.emf"/><Relationship Id="rId10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9" Type="http://schemas.openxmlformats.org/officeDocument/2006/relationships/image" Target="../media/image63.emf"/><Relationship Id="rId10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jpeg"/><Relationship Id="rId12" Type="http://schemas.openxmlformats.org/officeDocument/2006/relationships/image" Target="../media/image16.emf"/><Relationship Id="rId13" Type="http://schemas.openxmlformats.org/officeDocument/2006/relationships/image" Target="../media/image17.emf"/><Relationship Id="rId1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15.emf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25474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Reminders</a:t>
            </a:r>
            <a:endParaRPr lang="en-US" sz="5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59764" y="856940"/>
            <a:ext cx="9050432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000" b="1" dirty="0" smtClean="0">
                <a:latin typeface="Gill Sans Light"/>
                <a:cs typeface="Gill Sans Light"/>
              </a:rPr>
              <a:t>May 7: poster day (don’t leave!)</a:t>
            </a:r>
          </a:p>
          <a:p>
            <a:pPr marL="800100" lvl="1" indent="-342900">
              <a:buFont typeface="Arial"/>
              <a:buChar char="•"/>
            </a:pPr>
            <a:r>
              <a:rPr lang="en-US" sz="3000" b="1" dirty="0" smtClean="0">
                <a:latin typeface="Gill Sans Light"/>
                <a:cs typeface="Gill Sans Light"/>
              </a:rPr>
              <a:t>I’ll send out a doodle poll for times</a:t>
            </a:r>
          </a:p>
          <a:p>
            <a:pPr marL="800100" lvl="1" indent="-342900">
              <a:buFont typeface="Arial"/>
              <a:buChar char="•"/>
            </a:pPr>
            <a:r>
              <a:rPr lang="en-US" sz="3000" b="1" dirty="0" smtClean="0">
                <a:latin typeface="Gill Sans Light"/>
                <a:cs typeface="Gill Sans Light"/>
              </a:rPr>
              <a:t>2hr, I’ll come over each poster and ask questions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3000" b="1" dirty="0" smtClean="0">
                <a:latin typeface="Gill Sans Light"/>
                <a:cs typeface="Gill Sans Light"/>
              </a:rPr>
              <a:t>Friends of ML+OPT will be invited</a:t>
            </a:r>
          </a:p>
          <a:p>
            <a:pPr marL="800100" lvl="1" indent="-342900">
              <a:buFont typeface="Arial"/>
              <a:buChar char="•"/>
            </a:pPr>
            <a:r>
              <a:rPr lang="en-US" sz="3000" b="1" dirty="0" smtClean="0">
                <a:latin typeface="Gill Sans Light"/>
                <a:cs typeface="Gill Sans Light"/>
              </a:rPr>
              <a:t>I’ll send details on how to print</a:t>
            </a:r>
            <a:endParaRPr lang="en-US" sz="3000" b="1" dirty="0">
              <a:latin typeface="Gill Sans Light"/>
              <a:cs typeface="Gill Sans Light"/>
            </a:endParaRPr>
          </a:p>
          <a:p>
            <a:pPr lvl="1"/>
            <a:endParaRPr lang="en-US" sz="3000" b="1" dirty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000" b="1" dirty="0" smtClean="0">
                <a:latin typeface="Gill Sans Light"/>
                <a:cs typeface="Gill Sans Light"/>
              </a:rPr>
              <a:t>May 6, Sunday: Deadline for final reports</a:t>
            </a:r>
          </a:p>
          <a:p>
            <a:pPr marL="800100" lvl="1" indent="-342900">
              <a:buFont typeface="Arial"/>
              <a:buChar char="•"/>
            </a:pPr>
            <a:r>
              <a:rPr lang="en-US" sz="3000" b="1" dirty="0" smtClean="0">
                <a:latin typeface="Gill Sans Light"/>
                <a:cs typeface="Gill Sans Light"/>
              </a:rPr>
              <a:t>Format: same as proposal, but no length restriction</a:t>
            </a:r>
            <a:endParaRPr lang="en-US" sz="3000" b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3000" b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000" b="1" dirty="0" smtClean="0">
                <a:latin typeface="Gill Sans Light"/>
                <a:cs typeface="Gill Sans Light"/>
              </a:rPr>
              <a:t>Next week: Research week </a:t>
            </a:r>
          </a:p>
          <a:p>
            <a:pPr marL="1257300" lvl="2" indent="-342900">
              <a:buFont typeface="Arial"/>
              <a:buChar char="•"/>
            </a:pPr>
            <a:r>
              <a:rPr lang="en-US" sz="3000" b="1" dirty="0" smtClean="0">
                <a:latin typeface="Gill Sans Light"/>
                <a:cs typeface="Gill Sans Light"/>
              </a:rPr>
              <a:t>I’ll be in class for questions</a:t>
            </a:r>
          </a:p>
          <a:p>
            <a:pPr marL="1257300" lvl="2" indent="-342900">
              <a:buFont typeface="Arial"/>
              <a:buChar char="•"/>
            </a:pPr>
            <a:r>
              <a:rPr lang="en-US" sz="3000" b="1" dirty="0" smtClean="0">
                <a:latin typeface="Gill Sans Light"/>
                <a:cs typeface="Gill Sans Light"/>
              </a:rPr>
              <a:t>No lecture</a:t>
            </a:r>
          </a:p>
          <a:p>
            <a:pPr marL="342900" indent="-342900">
              <a:buFont typeface="Arial"/>
              <a:buChar char="•"/>
            </a:pPr>
            <a:r>
              <a:rPr lang="en-US" sz="3000" b="1" dirty="0" smtClean="0">
                <a:latin typeface="Gill Sans Light"/>
                <a:cs typeface="Gill Sans Light"/>
              </a:rPr>
              <a:t>Last call for Scribes</a:t>
            </a:r>
            <a:endParaRPr lang="en-US" sz="3000" b="1" dirty="0" smtClean="0"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60898" y="2514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9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32" y="3873653"/>
            <a:ext cx="419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51" y="4003523"/>
            <a:ext cx="520700" cy="304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834469" y="3030363"/>
            <a:ext cx="0" cy="384792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71560" y="4068357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30103" y="4228078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41600" y="4137449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Gill Sans Light"/>
                <a:cs typeface="Gill Sans Light"/>
              </a:rPr>
              <a:t>Mini-batch SGD</a:t>
            </a:r>
          </a:p>
        </p:txBody>
      </p:sp>
      <p:sp>
        <p:nvSpPr>
          <p:cNvPr id="3" name="Rectangle 2"/>
          <p:cNvSpPr/>
          <p:nvPr/>
        </p:nvSpPr>
        <p:spPr>
          <a:xfrm>
            <a:off x="-47023" y="5681853"/>
            <a:ext cx="50715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Zinkevich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Weimer,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Smola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Li, NIPS 2010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]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[Cotter, Shamir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Srebro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Sridharan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NIPS11]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Dekel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Gilad-Bachrach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Shamir, Xiao, JMLR 2012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]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[Friedlander and Schmidt, SIAM JSC 2012]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41120" y="5698264"/>
            <a:ext cx="5172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Takác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Bijral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Richtárik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Srebro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ICML 2013]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[Li, Zhang, Chen,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Smola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KDD 2014]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[Jain,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Kakade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Kidambi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Netrapalli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Sidford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arxiv’16]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Yadav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Jacobs,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Goldstein, arxiv’16]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89" y="2068067"/>
            <a:ext cx="2554975" cy="100854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912679" y="1822096"/>
            <a:ext cx="7056881" cy="3945198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Repeat iterations until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we train a good model</a:t>
            </a:r>
            <a:endParaRPr lang="en-US" sz="36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560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smtClean="0">
                <a:latin typeface="Gill Sans Light"/>
                <a:cs typeface="Gill Sans Light"/>
              </a:rPr>
              <a:t>Challenges</a:t>
            </a:r>
          </a:p>
          <a:p>
            <a:r>
              <a:rPr lang="en-US" sz="4800" dirty="0" smtClean="0">
                <a:latin typeface="Gill Sans Light"/>
                <a:cs typeface="Gill Sans Light"/>
              </a:rPr>
              <a:t>beyond </a:t>
            </a:r>
            <a:r>
              <a:rPr lang="en-US" sz="4800" dirty="0">
                <a:latin typeface="Gill Sans Light"/>
                <a:cs typeface="Gill Sans Light"/>
              </a:rPr>
              <a:t>communication and stragglers bottlenecks </a:t>
            </a:r>
            <a:endParaRPr lang="en-US" sz="4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504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74705"/>
            <a:ext cx="9144000" cy="1470025"/>
          </a:xfrm>
        </p:spPr>
        <p:txBody>
          <a:bodyPr>
            <a:noAutofit/>
          </a:bodyPr>
          <a:lstStyle/>
          <a:p>
            <a:pPr algn="r"/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 a key Challenge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44098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Gill Sans Light"/>
                <a:cs typeface="Gill Sans Light"/>
              </a:rPr>
              <a:t>“For 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training </a:t>
            </a:r>
            <a:r>
              <a:rPr lang="en-US" sz="2400" b="1" dirty="0">
                <a:latin typeface="Gill Sans Light"/>
                <a:cs typeface="Gill Sans Light"/>
              </a:rPr>
              <a:t>and inference </a:t>
            </a:r>
            <a:r>
              <a:rPr lang="en-US" sz="2400" b="1" dirty="0" smtClean="0">
                <a:latin typeface="Gill Sans Light"/>
                <a:cs typeface="Gill Sans Light"/>
              </a:rPr>
              <a:t>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</a:t>
            </a:r>
            <a:r>
              <a:rPr lang="en-US" sz="2400" b="1" dirty="0">
                <a:latin typeface="Gill Sans Light"/>
                <a:cs typeface="Gill Sans Light"/>
              </a:rPr>
              <a:t>the importance of </a:t>
            </a:r>
            <a:r>
              <a:rPr lang="en-US" sz="2400" b="1" u="sng" dirty="0">
                <a:latin typeface="Gill Sans Light"/>
                <a:cs typeface="Gill Sans Light"/>
              </a:rPr>
              <a:t>disaster-readiness</a:t>
            </a:r>
            <a:r>
              <a:rPr lang="en-US" sz="2400" b="1" dirty="0">
                <a:latin typeface="Gill Sans Light"/>
                <a:cs typeface="Gill Sans Light"/>
              </a:rPr>
              <a:t> cannot be underestimated</a:t>
            </a:r>
            <a:r>
              <a:rPr lang="en-US" sz="2400" b="1" dirty="0" smtClean="0">
                <a:latin typeface="Gill Sans Light"/>
                <a:cs typeface="Gill Sans Light"/>
              </a:rPr>
              <a:t>.”</a:t>
            </a:r>
            <a:endParaRPr lang="en-US" sz="2400" b="1" dirty="0"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0106" y="5377009"/>
            <a:ext cx="7933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smtClean="0">
                <a:latin typeface="Gill Sans Light"/>
                <a:cs typeface="Gill Sans Light"/>
              </a:rPr>
              <a:t>“Adversaries </a:t>
            </a:r>
            <a:r>
              <a:rPr lang="en-US" sz="2400" b="1" dirty="0">
                <a:latin typeface="Gill Sans Light"/>
                <a:cs typeface="Gill Sans Light"/>
              </a:rPr>
              <a:t>are </a:t>
            </a:r>
            <a:r>
              <a:rPr lang="en-US" sz="2400" b="1" dirty="0" smtClean="0">
                <a:latin typeface="Gill Sans Light"/>
                <a:cs typeface="Gill Sans Light"/>
              </a:rPr>
              <a:t>constantly searching </a:t>
            </a:r>
            <a:r>
              <a:rPr lang="en-US" sz="2400" b="1" dirty="0">
                <a:latin typeface="Gill Sans Light"/>
                <a:cs typeface="Gill Sans Light"/>
              </a:rPr>
              <a:t>for new </a:t>
            </a:r>
            <a:r>
              <a:rPr lang="en-US" sz="2400" b="1" dirty="0" smtClean="0">
                <a:latin typeface="Gill Sans Light"/>
                <a:cs typeface="Gill Sans Light"/>
              </a:rPr>
              <a:t>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</a:t>
            </a:r>
            <a:r>
              <a:rPr lang="en-US" sz="2400" b="1" dirty="0">
                <a:latin typeface="Gill Sans Light"/>
                <a:cs typeface="Gill Sans Light"/>
              </a:rPr>
              <a:t>ways to bypass our </a:t>
            </a:r>
            <a:r>
              <a:rPr lang="en-US" sz="2400" b="1" dirty="0" smtClean="0">
                <a:latin typeface="Gill Sans Light"/>
                <a:cs typeface="Gill Sans Light"/>
              </a:rPr>
              <a:t>identifiers 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]”</a:t>
            </a:r>
            <a:endParaRPr lang="en-US" sz="2400" b="1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Applied Machine Learning at Facebook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: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Datacenter Infrastructure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Perspective [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fb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HPCA2018]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 descr="fb_cluster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132003"/>
            <a:ext cx="5677705" cy="31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74705"/>
            <a:ext cx="9144000" cy="1470025"/>
          </a:xfrm>
        </p:spPr>
        <p:txBody>
          <a:bodyPr>
            <a:noAutofit/>
          </a:bodyPr>
          <a:lstStyle/>
          <a:p>
            <a:pPr algn="r"/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 a key Challenge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9 09.32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7" y="1122292"/>
            <a:ext cx="8312727" cy="57357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871" y="3389403"/>
            <a:ext cx="2859562" cy="5025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if Adversarial?</a:t>
            </a:r>
          </a:p>
          <a:p>
            <a:pPr algn="ctr"/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719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Types of noise during training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Data poisoning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Original data point: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“Poisoned”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874" y="3426000"/>
            <a:ext cx="1054398" cy="891309"/>
          </a:xfrm>
          <a:prstGeom prst="rect">
            <a:avLst/>
          </a:prstGeom>
        </p:spPr>
      </p:pic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553" y="5214696"/>
            <a:ext cx="1054398" cy="891309"/>
          </a:xfrm>
          <a:prstGeom prst="rect">
            <a:avLst/>
          </a:prstGeom>
        </p:spPr>
      </p:pic>
      <p:pic>
        <p:nvPicPr>
          <p:cNvPr id="10" name="Picture 9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2623010" y="5234138"/>
            <a:ext cx="1088297" cy="871867"/>
          </a:xfrm>
          <a:prstGeom prst="rect">
            <a:avLst/>
          </a:prstGeom>
        </p:spPr>
      </p:pic>
      <p:pic>
        <p:nvPicPr>
          <p:cNvPr id="4" name="Picture 3" descr="text_loss_(h(W;x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75" y="5346706"/>
            <a:ext cx="3822700" cy="469900"/>
          </a:xfrm>
          <a:prstGeom prst="rect">
            <a:avLst/>
          </a:prstGeom>
        </p:spPr>
      </p:pic>
      <p:pic>
        <p:nvPicPr>
          <p:cNvPr id="5" name="Picture 4" descr="text_loss_(h(W;x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96" y="3625416"/>
            <a:ext cx="3035300" cy="4699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Altered data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towards a malicious goal</a:t>
            </a:r>
          </a:p>
        </p:txBody>
      </p:sp>
    </p:spTree>
    <p:extLst>
      <p:ext uri="{BB962C8B-B14F-4D97-AF65-F5344CB8AC3E}">
        <p14:creationId xmlns:p14="http://schemas.microsoft.com/office/powerpoint/2010/main" val="222783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Types of noise during training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Catastrophic failures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410748" y="5739220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Worst-case failures</a:t>
            </a:r>
          </a:p>
        </p:txBody>
      </p:sp>
      <p:pic>
        <p:nvPicPr>
          <p:cNvPr id="2" name="Picture 1" descr="cross-site-recov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92" y="2763038"/>
            <a:ext cx="3920195" cy="2946679"/>
          </a:xfrm>
          <a:prstGeom prst="rect">
            <a:avLst/>
          </a:prstGeom>
        </p:spPr>
      </p:pic>
      <p:pic>
        <p:nvPicPr>
          <p:cNvPr id="9" name="Picture 8" descr="Screenshot 2018-04-24 06.04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61" y="2763038"/>
            <a:ext cx="1660846" cy="11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7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32" y="3873653"/>
            <a:ext cx="419100" cy="3048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51" y="4003523"/>
            <a:ext cx="520700" cy="3048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3071560" y="4068357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230103" y="4228078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541600" y="4137449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12" y="4279429"/>
            <a:ext cx="419100" cy="3302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57" y="2032070"/>
            <a:ext cx="2810474" cy="1109397"/>
          </a:xfrm>
          <a:prstGeom prst="rect">
            <a:avLst/>
          </a:prstGeom>
        </p:spPr>
      </p:pic>
      <p:pic>
        <p:nvPicPr>
          <p:cNvPr id="39" name="Picture 38" descr="Alex-Dimakis-Keynote-Graphic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35"/>
          <a:stretch/>
        </p:blipFill>
        <p:spPr>
          <a:xfrm>
            <a:off x="5541600" y="4495143"/>
            <a:ext cx="1244472" cy="1629277"/>
          </a:xfrm>
          <a:prstGeom prst="rect">
            <a:avLst/>
          </a:prstGeom>
        </p:spPr>
      </p:pic>
      <p:pic>
        <p:nvPicPr>
          <p:cNvPr id="12" name="Picture 11" descr="584999ba7b7d4d76317f60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378">
            <a:off x="5606680" y="4376221"/>
            <a:ext cx="1216112" cy="14909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Active Adversary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155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32" y="3873653"/>
            <a:ext cx="419100" cy="304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834469" y="3030363"/>
            <a:ext cx="0" cy="384792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71560" y="4068357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30103" y="4228078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41600" y="4137449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Gill Sans Light"/>
                <a:cs typeface="Gill Sans Light"/>
              </a:rPr>
              <a:t>Active Adversary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12" y="4279429"/>
            <a:ext cx="419100" cy="3302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98" y="2075296"/>
            <a:ext cx="3547604" cy="110206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66" y="3946964"/>
            <a:ext cx="215900" cy="215900"/>
          </a:xfrm>
          <a:prstGeom prst="rect">
            <a:avLst/>
          </a:prstGeom>
        </p:spPr>
      </p:pic>
      <p:pic>
        <p:nvPicPr>
          <p:cNvPr id="18" name="Picture 17" descr="Alex-Dimakis-Keynote-Graphic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35"/>
          <a:stretch/>
        </p:blipFill>
        <p:spPr>
          <a:xfrm>
            <a:off x="5541600" y="4495143"/>
            <a:ext cx="1244472" cy="1629277"/>
          </a:xfrm>
          <a:prstGeom prst="rect">
            <a:avLst/>
          </a:prstGeom>
        </p:spPr>
      </p:pic>
      <p:pic>
        <p:nvPicPr>
          <p:cNvPr id="17" name="Picture 16" descr="584999ba7b7d4d76317f60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378">
            <a:off x="5606680" y="4376221"/>
            <a:ext cx="1216112" cy="14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5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Types of noise during training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Data poisoning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Worst-case Failures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Active Adversary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25459" y="5244990"/>
            <a:ext cx="6847536" cy="148909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Is SGD robust to noise?</a:t>
            </a:r>
          </a:p>
        </p:txBody>
      </p:sp>
    </p:spTree>
    <p:extLst>
      <p:ext uri="{BB962C8B-B14F-4D97-AF65-F5344CB8AC3E}">
        <p14:creationId xmlns:p14="http://schemas.microsoft.com/office/powerpoint/2010/main" val="3799249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SGD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Vanilla mini-batch SGD: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minibatch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w_k+1_=_w_k_-_g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54" y="2495734"/>
            <a:ext cx="5943600" cy="1041400"/>
          </a:xfrm>
          <a:prstGeom prst="rect">
            <a:avLst/>
          </a:prstGeom>
        </p:spPr>
      </p:pic>
      <p:pic>
        <p:nvPicPr>
          <p:cNvPr id="3" name="Picture 2" descr="w_k+1_=_w_k_-_g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4584657"/>
            <a:ext cx="8312728" cy="8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677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4500" b="1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ECE901</a:t>
            </a:r>
          </a:p>
          <a:p>
            <a:pPr algn="ctr"/>
            <a:endParaRPr lang="en-US" sz="44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Dimitris</a:t>
            </a:r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Papailiopoulos</a:t>
            </a:r>
            <a:endParaRPr lang="en-US" sz="3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University of Wisconsin-Madison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28195"/>
            <a:ext cx="9144000" cy="21807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700" dirty="0" smtClean="0">
                <a:latin typeface="Gill Sans Light"/>
                <a:cs typeface="Gill Sans Light"/>
              </a:rPr>
              <a:t>Training in the face of Adversity</a:t>
            </a:r>
            <a:endParaRPr lang="en-US" sz="57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427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SGD</a:t>
            </a:r>
            <a:r>
              <a:rPr lang="en-US" sz="5400" smtClean="0">
                <a:solidFill>
                  <a:srgbClr val="000000"/>
                </a:solidFill>
                <a:latin typeface="Gill Sans Light"/>
                <a:cs typeface="Gill Sans Light"/>
              </a:rPr>
              <a:t>: poisoning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Vanilla mini-batch SGD: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minibatch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w_k+1_=_w_k_-_g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54" y="2495734"/>
            <a:ext cx="5943600" cy="1041400"/>
          </a:xfrm>
          <a:prstGeom prst="rect">
            <a:avLst/>
          </a:prstGeom>
        </p:spPr>
      </p:pic>
      <p:pic>
        <p:nvPicPr>
          <p:cNvPr id="5" name="Picture 4" descr="w_k+1_=_w_k_-_g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4667287"/>
            <a:ext cx="8312728" cy="82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6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SGD: node failures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Vanilla mini-batch SGD: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minibatch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w_k+1_=_w_k_-_g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54" y="2495734"/>
            <a:ext cx="5943600" cy="1041400"/>
          </a:xfrm>
          <a:prstGeom prst="rect">
            <a:avLst/>
          </a:prstGeom>
        </p:spPr>
      </p:pic>
      <p:pic>
        <p:nvPicPr>
          <p:cNvPr id="4" name="Picture 3" descr="w_k+1_=_w_k_-_g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4587090"/>
            <a:ext cx="8312727" cy="107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8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SGD: general adversaries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Vanilla mini-batch SGD: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minibatch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w_k+1_=_w_k_-_g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54" y="2495734"/>
            <a:ext cx="5943600" cy="1041400"/>
          </a:xfrm>
          <a:prstGeom prst="rect">
            <a:avLst/>
          </a:prstGeom>
        </p:spPr>
      </p:pic>
      <p:pic>
        <p:nvPicPr>
          <p:cNvPr id="4" name="Picture 3" descr="w_k+1_=_w_k_-_g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4603978"/>
            <a:ext cx="8312727" cy="10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4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Gill Sans Light"/>
                <a:cs typeface="Gill Sans Light"/>
              </a:rPr>
              <a:t>SGD robustness?</a:t>
            </a:r>
            <a:endParaRPr lang="en-US" sz="6000" dirty="0"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4160" y="2458389"/>
            <a:ext cx="8285519" cy="1981988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SGD is robust to either “very small”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or zero-mean, bounded variance noise in the gradients</a:t>
            </a:r>
          </a:p>
        </p:txBody>
      </p:sp>
    </p:spTree>
    <p:extLst>
      <p:ext uri="{BB962C8B-B14F-4D97-AF65-F5344CB8AC3E}">
        <p14:creationId xmlns:p14="http://schemas.microsoft.com/office/powerpoint/2010/main" val="95415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>
                <a:latin typeface="Gill Sans Light"/>
                <a:cs typeface="Gill Sans Light"/>
              </a:rPr>
              <a:t>m</a:t>
            </a:r>
            <a:r>
              <a:rPr lang="en-US" sz="6000" dirty="0" err="1" smtClean="0">
                <a:latin typeface="Gill Sans Light"/>
                <a:cs typeface="Gill Sans Light"/>
              </a:rPr>
              <a:t>inibatch</a:t>
            </a:r>
            <a:r>
              <a:rPr lang="en-US" sz="6000" dirty="0" smtClean="0">
                <a:latin typeface="Gill Sans Light"/>
                <a:cs typeface="Gill Sans Light"/>
              </a:rPr>
              <a:t> SGD </a:t>
            </a:r>
            <a:r>
              <a:rPr lang="en-US" sz="6000" dirty="0">
                <a:latin typeface="Gill Sans Light"/>
                <a:cs typeface="Gill Sans Light"/>
              </a:rPr>
              <a:t>is </a:t>
            </a:r>
            <a:r>
              <a:rPr lang="en-US" sz="6000" dirty="0" smtClean="0">
                <a:latin typeface="Gill Sans Light"/>
                <a:cs typeface="Gill Sans Light"/>
              </a:rPr>
              <a:t>not Robust</a:t>
            </a:r>
            <a:endParaRPr lang="en-US" sz="60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81790" y="1650812"/>
            <a:ext cx="8816377" cy="1981988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Lemma:</a:t>
            </a:r>
          </a:p>
          <a:p>
            <a:pPr algn="ctr"/>
            <a:r>
              <a:rPr lang="en-US" sz="32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 single adversary can arbitrarily corrupt the model, even if it’s sending the “correct” direction update.</a:t>
            </a:r>
            <a:endParaRPr lang="en-US" sz="32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 descr="local_m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41" y="3744427"/>
            <a:ext cx="3879740" cy="311357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38700" y="4701578"/>
            <a:ext cx="146532" cy="26830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086300" y="4663678"/>
            <a:ext cx="298932" cy="11590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27040" y="4674779"/>
            <a:ext cx="196903" cy="44798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271256" y="4571338"/>
            <a:ext cx="227939" cy="235741"/>
          </a:xfrm>
          <a:prstGeom prst="ellipse">
            <a:avLst/>
          </a:prstGeom>
          <a:solidFill>
            <a:srgbClr val="FB3D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7" idx="5"/>
          </p:cNvCxnSpPr>
          <p:nvPr/>
        </p:nvCxnSpPr>
        <p:spPr>
          <a:xfrm>
            <a:off x="6465814" y="4772556"/>
            <a:ext cx="677654" cy="1533485"/>
          </a:xfrm>
          <a:prstGeom prst="line">
            <a:avLst/>
          </a:prstGeom>
          <a:ln w="38100" cmpd="sng">
            <a:solidFill>
              <a:srgbClr val="A30003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04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-164056" y="901975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8" y="3324799"/>
            <a:ext cx="419100" cy="3048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57" y="3454669"/>
            <a:ext cx="520700" cy="3048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603066" y="3519503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761609" y="3679224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073106" y="3588595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18" y="3730575"/>
            <a:ext cx="419100" cy="330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Can we </a:t>
            </a:r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SGD?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8765" y="3550739"/>
            <a:ext cx="49452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[Blanchard, El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Mhamdi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Guerraoui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Stainer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 2017]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[Chen, Su,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Xu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2017]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[Yang,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Bajwa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2017]</a:t>
            </a: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Xie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Koyejo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Gupta, 2018]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[Yin, Chen,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Ramchandran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Bartlett, 2018]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Alistarh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 Allen-Zhu, Li, 2018]</a:t>
            </a: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198765" y="2736880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Robust Mean?</a:t>
            </a:r>
          </a:p>
        </p:txBody>
      </p:sp>
      <p:pic>
        <p:nvPicPr>
          <p:cNvPr id="12" name="Picture 11" descr="bf_w_=_bf_w_-_ga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06" y="2009773"/>
            <a:ext cx="5591435" cy="3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4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Coordinate-wise Median</a:t>
            </a: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Sort elements, pick the middle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E.g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{1,2,3,4,5,6,7,8,9}; median = 5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{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-10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,2,3,4,5,6,7,8,9</a:t>
            </a: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}; median = 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5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{</a:t>
            </a:r>
            <a:r>
              <a:rPr lang="en-US" sz="3000" dirty="0">
                <a:solidFill>
                  <a:srgbClr val="FF0000"/>
                </a:solidFill>
                <a:latin typeface="Gill Sans Light"/>
                <a:cs typeface="Gill Sans Light"/>
              </a:rPr>
              <a:t>-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10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,2,3,4,5,6,7,8,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19</a:t>
            </a: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}; median = 5</a:t>
            </a:r>
          </a:p>
          <a:p>
            <a:pPr marL="2286000" lvl="4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286000" lvl="4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 descr="text_median_x_1,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98" y="2388762"/>
            <a:ext cx="4508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8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Truncated Mean</a:t>
            </a: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Sort elements, pick average of the n/2 middle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E.g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{1,2,</a:t>
            </a:r>
            <a:r>
              <a:rPr lang="en-US" sz="3000" dirty="0" smtClean="0">
                <a:solidFill>
                  <a:srgbClr val="4CB6A2"/>
                </a:solidFill>
                <a:latin typeface="Gill Sans Light"/>
                <a:cs typeface="Gill Sans Light"/>
              </a:rPr>
              <a:t>3,4,5,6,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7,8}; 		</a:t>
            </a:r>
            <a:r>
              <a:rPr lang="en-US" sz="3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tr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-mean= 4.5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{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-1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,2,</a:t>
            </a:r>
            <a:r>
              <a:rPr lang="en-US" sz="3000" dirty="0" smtClean="0">
                <a:solidFill>
                  <a:srgbClr val="4CB6A2"/>
                </a:solidFill>
                <a:latin typeface="Gill Sans Light"/>
                <a:cs typeface="Gill Sans Light"/>
              </a:rPr>
              <a:t>3,4,5,6,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7,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80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}; 		</a:t>
            </a:r>
            <a:r>
              <a:rPr lang="en-US" sz="3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tr</a:t>
            </a: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-mean= 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4.5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{</a:t>
            </a:r>
            <a:r>
              <a:rPr lang="en-US" sz="3000" dirty="0">
                <a:solidFill>
                  <a:srgbClr val="FF0000"/>
                </a:solidFill>
                <a:latin typeface="Gill Sans Light"/>
                <a:cs typeface="Gill Sans Light"/>
              </a:rPr>
              <a:t>-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80,-1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</a:t>
            </a:r>
            <a:r>
              <a:rPr lang="en-US" sz="3000" dirty="0" smtClean="0">
                <a:solidFill>
                  <a:srgbClr val="4CB6A2"/>
                </a:solidFill>
                <a:latin typeface="Gill Sans Light"/>
                <a:cs typeface="Gill Sans Light"/>
              </a:rPr>
              <a:t>2,3,4,5,</a:t>
            </a:r>
            <a:r>
              <a:rPr lang="en-US" sz="3000" dirty="0" smtClean="0">
                <a:latin typeface="Gill Sans Light"/>
                <a:cs typeface="Gill Sans Light"/>
              </a:rPr>
              <a:t>6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70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}</a:t>
            </a: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; 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3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tr</a:t>
            </a: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-mean= 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3.5</a:t>
            </a: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286000" lvl="4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286000" lvl="4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8371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KRUM 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f nodes are adversarial</a:t>
            </a: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7569" y="6488668"/>
            <a:ext cx="4496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[Blanchard, El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Mhamdi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Guerraoui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Stainer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 2017]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text_Krum_(g_1,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61" y="4120908"/>
            <a:ext cx="6516979" cy="782419"/>
          </a:xfrm>
          <a:prstGeom prst="rect">
            <a:avLst/>
          </a:prstGeom>
        </p:spPr>
      </p:pic>
      <p:pic>
        <p:nvPicPr>
          <p:cNvPr id="5" name="Picture 4" descr="hat_g_i_=_g_tex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24" y="3479024"/>
            <a:ext cx="3924300" cy="495300"/>
          </a:xfrm>
          <a:prstGeom prst="rect">
            <a:avLst/>
          </a:prstGeom>
        </p:spPr>
      </p:pic>
      <p:pic>
        <p:nvPicPr>
          <p:cNvPr id="6" name="Picture 5" descr="i_rightarrow_j_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0465"/>
            <a:ext cx="9144000" cy="3569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521974" y="5509000"/>
            <a:ext cx="4676959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Complexity O(n^2d)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112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KRUM guarantees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7569" y="6488668"/>
            <a:ext cx="4496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[Blanchard, El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Mhamdi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Guerraoui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Stainer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 2017]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24 07.04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2948"/>
            <a:ext cx="9144000" cy="27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4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7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ML pipeline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5788" y="2611927"/>
            <a:ext cx="2584277" cy="7828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36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64215" y="3622073"/>
            <a:ext cx="1567868" cy="1573307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Training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462" y="3356241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279573" y="4116486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32083" y="4116486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16725" y="3779251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146862" y="2040375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285828" y="3268774"/>
            <a:ext cx="484642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39384" y="4161582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13941" y="3946983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  <a:endParaRPr lang="en-US" sz="2500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12369" y="2040373"/>
            <a:ext cx="2358386" cy="7828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</p:spTree>
    <p:extLst>
      <p:ext uri="{BB962C8B-B14F-4D97-AF65-F5344CB8AC3E}">
        <p14:creationId xmlns:p14="http://schemas.microsoft.com/office/powerpoint/2010/main" val="304120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KRUM guarantees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7569" y="6488668"/>
            <a:ext cx="4496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[Blanchard, El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Mhamdi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Guerraoui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Stainer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 2017]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Screenshot 2018-04-24 07.04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484"/>
            <a:ext cx="9144000" cy="1598535"/>
          </a:xfrm>
          <a:prstGeom prst="rect">
            <a:avLst/>
          </a:prstGeom>
        </p:spPr>
      </p:pic>
      <p:pic>
        <p:nvPicPr>
          <p:cNvPr id="5" name="Picture 4" descr="Screenshot 2018-04-24 07.04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3588"/>
            <a:ext cx="9144000" cy="104444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521974" y="536988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Implies convergence guarantees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8791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Geometric Median (vector version of coordinate med)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36963" y="6501613"/>
            <a:ext cx="2031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[Chen, Su,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Xu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2017]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hat_g_=_arg_min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82" y="2588323"/>
            <a:ext cx="4902200" cy="12573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58232" y="4327968"/>
            <a:ext cx="7532290" cy="1230658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Complexity O(</a:t>
            </a:r>
            <a:r>
              <a:rPr lang="en-US" sz="32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nd</a:t>
            </a:r>
            <a:r>
              <a:rPr lang="el-GR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log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^3 </a:t>
            </a:r>
            <a:r>
              <a:rPr lang="el-GR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1/ε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)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[ 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log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mr-IN" sz="3200" dirty="0">
                <a:solidFill>
                  <a:schemeClr val="bg1"/>
                </a:solidFill>
                <a:latin typeface="Gill Sans Light"/>
                <a:cs typeface="Gill Sans Light"/>
              </a:rPr>
              <a:t>1/0.01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)^</a:t>
            </a:r>
            <a:r>
              <a:rPr lang="mr-IN" sz="3200" dirty="0">
                <a:solidFill>
                  <a:schemeClr val="bg1"/>
                </a:solidFill>
                <a:latin typeface="Gill Sans Light"/>
                <a:cs typeface="Gill Sans Light"/>
              </a:rPr>
              <a:t>3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=97.6 ] 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6767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Geometric Median (vector version of coordinate med)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36963" y="6501613"/>
            <a:ext cx="2031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[Chen, Su,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Xu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2017]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hat_g_=_arg_min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82" y="2588323"/>
            <a:ext cx="4902200" cy="12573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58232" y="4327968"/>
            <a:ext cx="7532290" cy="1230658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Complexity O(</a:t>
            </a:r>
            <a:r>
              <a:rPr lang="en-US" sz="32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nd</a:t>
            </a:r>
            <a:r>
              <a:rPr lang="el-GR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log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^3 </a:t>
            </a:r>
            <a:r>
              <a:rPr lang="el-GR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1/ε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)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[ 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log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mr-IN" sz="3200" dirty="0">
                <a:solidFill>
                  <a:schemeClr val="bg1"/>
                </a:solidFill>
                <a:latin typeface="Gill Sans Light"/>
                <a:cs typeface="Gill Sans Light"/>
              </a:rPr>
              <a:t>1/0.01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)^</a:t>
            </a:r>
            <a:r>
              <a:rPr lang="mr-IN" sz="3200" dirty="0">
                <a:solidFill>
                  <a:schemeClr val="bg1"/>
                </a:solidFill>
                <a:latin typeface="Gill Sans Light"/>
                <a:cs typeface="Gill Sans Light"/>
              </a:rPr>
              <a:t>3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=97.6 ] 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725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Geometric Median (vector version of coordinate med)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36963" y="6501613"/>
            <a:ext cx="2031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[Chen, Su,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Xu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2017]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Screenshot 2018-04-24 07.15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4485"/>
            <a:ext cx="9144000" cy="323580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72743" y="4124294"/>
            <a:ext cx="8285519" cy="163800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Convergence of Full-batch GD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Convex problems, with several extra assumptions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841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-164056" y="901975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8" y="3324799"/>
            <a:ext cx="419100" cy="3048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57" y="3454669"/>
            <a:ext cx="520700" cy="3048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603066" y="3519503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761609" y="3679224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073106" y="3588595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18" y="3730575"/>
            <a:ext cx="419100" cy="330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Can we </a:t>
            </a:r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SGD?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078739" y="3123624"/>
            <a:ext cx="5888446" cy="3108381"/>
          </a:xfrm>
          <a:prstGeom prst="roundRect">
            <a:avLst>
              <a:gd name="adj" fmla="val 3108"/>
            </a:avLst>
          </a:prstGeom>
          <a:solidFill>
            <a:srgbClr val="16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be very robust</a:t>
            </a:r>
            <a:r>
              <a:rPr lang="mr-IN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…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but</a:t>
            </a:r>
          </a:p>
          <a:p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“nearly” linear in theory </a:t>
            </a:r>
            <a:r>
              <a:rPr lang="en-US" dirty="0">
                <a:solidFill>
                  <a:schemeClr val="bg1"/>
                </a:solidFill>
                <a:latin typeface="Gill Sans Light"/>
                <a:cs typeface="Gill Sans Light"/>
              </a:rPr>
              <a:t>[</a:t>
            </a: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CLMPS16]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	but </a:t>
            </a:r>
            <a:r>
              <a:rPr lang="en-US" sz="2800" u="sng" dirty="0">
                <a:solidFill>
                  <a:schemeClr val="bg1"/>
                </a:solidFill>
                <a:latin typeface="Gill Sans Light"/>
                <a:cs typeface="Gill Sans Light"/>
              </a:rPr>
              <a:t>expensive in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practice</a:t>
            </a:r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Convergence theory requires </a:t>
            </a:r>
          </a:p>
          <a:p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    		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many assumptions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Model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not reproducible</a:t>
            </a:r>
            <a:endParaRPr lang="en-US" sz="2800" u="sng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bf_w_=_bf_w_-_ga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98" y="1833252"/>
            <a:ext cx="5591435" cy="3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8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-164056" y="901975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8" y="3324799"/>
            <a:ext cx="419100" cy="3048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57" y="3454669"/>
            <a:ext cx="520700" cy="3048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603066" y="3519503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761609" y="3679224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073106" y="3588595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18" y="3730575"/>
            <a:ext cx="419100" cy="330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Can we </a:t>
            </a:r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SGD?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078739" y="3123624"/>
            <a:ext cx="5888446" cy="3108381"/>
          </a:xfrm>
          <a:prstGeom prst="roundRect">
            <a:avLst>
              <a:gd name="adj" fmla="val 3108"/>
            </a:avLst>
          </a:prstGeom>
          <a:solidFill>
            <a:srgbClr val="16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be very robust</a:t>
            </a:r>
            <a:r>
              <a:rPr lang="mr-IN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…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but</a:t>
            </a:r>
          </a:p>
          <a:p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“nearly” linear in theory </a:t>
            </a:r>
            <a:r>
              <a:rPr lang="en-US" dirty="0">
                <a:solidFill>
                  <a:schemeClr val="bg1"/>
                </a:solidFill>
                <a:latin typeface="Gill Sans Light"/>
                <a:cs typeface="Gill Sans Light"/>
              </a:rPr>
              <a:t>[</a:t>
            </a: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CLMPS16]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	but </a:t>
            </a:r>
            <a:r>
              <a:rPr lang="en-US" sz="2800" u="sng" dirty="0">
                <a:solidFill>
                  <a:schemeClr val="bg1"/>
                </a:solidFill>
                <a:latin typeface="Gill Sans Light"/>
                <a:cs typeface="Gill Sans Light"/>
              </a:rPr>
              <a:t>expensive in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practice</a:t>
            </a:r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Convergence theory requires </a:t>
            </a:r>
          </a:p>
          <a:p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    		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many assumptions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Model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not reproducible</a:t>
            </a:r>
            <a:endParaRPr lang="en-US" sz="2800" u="sng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bf_w_=_bf_w_-_ga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98" y="1833252"/>
            <a:ext cx="5591435" cy="35304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1132856"/>
            <a:ext cx="9967185" cy="614001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we build a robust version of SGD that is:</a:t>
            </a:r>
          </a:p>
          <a:p>
            <a:endParaRPr lang="en-US" sz="44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+ cheap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+ black-box convergence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+ vanilla SGD model = robust SGD model</a:t>
            </a:r>
          </a:p>
          <a:p>
            <a:endParaRPr lang="en-US" sz="4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105848"/>
            <a:ext cx="917286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 smtClean="0">
                <a:latin typeface="Gill Sans Light"/>
                <a:cs typeface="Gill Sans Light"/>
              </a:rPr>
              <a:t>Codes</a:t>
            </a:r>
          </a:p>
          <a:p>
            <a:r>
              <a:rPr lang="en-US" sz="8000" dirty="0">
                <a:latin typeface="Gill Sans Light"/>
                <a:cs typeface="Gill Sans Light"/>
              </a:rPr>
              <a:t>	</a:t>
            </a:r>
            <a:r>
              <a:rPr lang="en-US" sz="8000" dirty="0" smtClean="0">
                <a:latin typeface="Gill Sans Light"/>
                <a:cs typeface="Gill Sans Light"/>
              </a:rPr>
              <a:t>			Codes</a:t>
            </a:r>
          </a:p>
          <a:p>
            <a:r>
              <a:rPr lang="en-US" sz="8000" dirty="0">
                <a:latin typeface="Gill Sans Light"/>
                <a:cs typeface="Gill Sans Light"/>
              </a:rPr>
              <a:t>				</a:t>
            </a:r>
            <a:r>
              <a:rPr lang="en-US" sz="8000" dirty="0" smtClean="0">
                <a:latin typeface="Gill Sans Light"/>
                <a:cs typeface="Gill Sans Light"/>
              </a:rPr>
              <a:t>				Codes</a:t>
            </a:r>
            <a:endParaRPr lang="en-US" sz="8000" dirty="0">
              <a:latin typeface="Gill Sans Light"/>
              <a:cs typeface="Gill Sans Light"/>
            </a:endParaRPr>
          </a:p>
          <a:p>
            <a:endParaRPr lang="en-US" sz="80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406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Idea: Defend via Majority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1647285"/>
            <a:ext cx="925125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Dates back to Von Neumann</a:t>
            </a: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wires</a:t>
            </a:r>
          </a:p>
          <a:p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Idea: </a:t>
            </a:r>
          </a:p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Redundancy</a:t>
            </a:r>
          </a:p>
          <a:p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HTB1gDTmKVXXXXXVXXXX760XFXXX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9818">
            <a:off x="3487465" y="4110003"/>
            <a:ext cx="3228659" cy="3199306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143069" y="3437124"/>
            <a:ext cx="3865255" cy="92461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chance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of bit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error is </a:t>
            </a:r>
            <a:r>
              <a:rPr lang="el-GR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δ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35" name="Picture 34" descr="HTB1gDTmKVXXXXXVXXXX760XFXXXi.png"/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9818">
            <a:off x="4128290" y="4110003"/>
            <a:ext cx="3228659" cy="3199306"/>
          </a:xfrm>
          <a:prstGeom prst="rect">
            <a:avLst/>
          </a:prstGeom>
        </p:spPr>
      </p:pic>
      <p:pic>
        <p:nvPicPr>
          <p:cNvPr id="37" name="Picture 36" descr="HTB1gDTmKVXXXXXVXXXX760XFXXXi.png"/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9818">
            <a:off x="5034259" y="4110003"/>
            <a:ext cx="3228659" cy="3199306"/>
          </a:xfrm>
          <a:prstGeom prst="rect">
            <a:avLst/>
          </a:prstGeom>
        </p:spPr>
      </p:pic>
      <p:pic>
        <p:nvPicPr>
          <p:cNvPr id="38" name="Picture 37" descr="HTB1gDTmKVXXXXXVXXXX760XFXXXi.png"/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9818">
            <a:off x="5955864" y="4110003"/>
            <a:ext cx="3228659" cy="3199306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4727312" y="2940534"/>
            <a:ext cx="695200" cy="63152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576017" y="2940534"/>
            <a:ext cx="695200" cy="63152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423617" y="2940534"/>
            <a:ext cx="695200" cy="63152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404134" y="2940534"/>
            <a:ext cx="695200" cy="63152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0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361991" y="2200466"/>
            <a:ext cx="4052862" cy="1715916"/>
          </a:xfrm>
          <a:prstGeom prst="roundRect">
            <a:avLst>
              <a:gd name="adj" fmla="val 8888"/>
            </a:avLst>
          </a:prstGeom>
          <a:solidFill>
            <a:srgbClr val="FB3D6C">
              <a:alpha val="1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Take Majority Vote</a:t>
            </a:r>
          </a:p>
          <a:p>
            <a:pPr algn="ctr"/>
            <a:endParaRPr lang="en-US" sz="32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pPr algn="ctr"/>
            <a:endParaRPr lang="en-US" sz="32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047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3" grpId="0" animBg="1"/>
      <p:bldP spid="55" grpId="0" animBg="1"/>
      <p:bldP spid="56" grpId="0" animBg="1"/>
      <p:bldP spid="6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2738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xplosion 2 56"/>
          <p:cNvSpPr/>
          <p:nvPr/>
        </p:nvSpPr>
        <p:spPr>
          <a:xfrm rot="7214093">
            <a:off x="5270510" y="3602084"/>
            <a:ext cx="3274498" cy="2917117"/>
          </a:xfrm>
          <a:prstGeom prst="irregularSeal2">
            <a:avLst/>
          </a:prstGeom>
          <a:solidFill>
            <a:srgbClr val="202680">
              <a:alpha val="5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127015" y="5266994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Adversary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91" y="2841810"/>
            <a:ext cx="215900" cy="2159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Idea: Defend via Majority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134911" y="2253967"/>
            <a:ext cx="2102659" cy="1895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10784" y="2242506"/>
            <a:ext cx="692031" cy="1906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651213" y="2242507"/>
            <a:ext cx="635444" cy="1906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588913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206046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3179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82" y="4216415"/>
            <a:ext cx="294925" cy="199508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08" y="4216415"/>
            <a:ext cx="303599" cy="190834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12" y="4216415"/>
            <a:ext cx="294925" cy="19950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440313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42" y="4216415"/>
            <a:ext cx="303599" cy="19950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849513" y="1636469"/>
            <a:ext cx="1416050" cy="622300"/>
          </a:xfrm>
          <a:prstGeom prst="rect">
            <a:avLst/>
          </a:prstGeom>
          <a:solidFill>
            <a:srgbClr val="142C52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PS</a:t>
            </a:r>
            <a:endParaRPr lang="en-US" sz="3600" dirty="0">
              <a:latin typeface="Gill Sans Light"/>
              <a:cs typeface="Gill Sans Light"/>
            </a:endParaRPr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13" y="2994554"/>
            <a:ext cx="406400" cy="3302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8" y="3092344"/>
            <a:ext cx="419100" cy="330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052538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652638" y="2258769"/>
            <a:ext cx="3359249" cy="186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95" y="4206006"/>
            <a:ext cx="333959" cy="209917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20" y="4216415"/>
            <a:ext cx="324418" cy="209917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3" idx="0"/>
          </p:cNvCxnSpPr>
          <p:nvPr/>
        </p:nvCxnSpPr>
        <p:spPr>
          <a:xfrm flipH="1" flipV="1">
            <a:off x="5142143" y="2242507"/>
            <a:ext cx="3380295" cy="1883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143" y="3139439"/>
            <a:ext cx="419100" cy="330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12" y="3182731"/>
            <a:ext cx="431800" cy="3302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54" y="3139437"/>
            <a:ext cx="419100" cy="3302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 flipV="1">
            <a:off x="4792609" y="2253967"/>
            <a:ext cx="2069920" cy="1895394"/>
          </a:xfrm>
          <a:prstGeom prst="straightConnector1">
            <a:avLst/>
          </a:prstGeom>
          <a:ln w="76200" cmpd="sng">
            <a:solidFill>
              <a:srgbClr val="A3000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1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/>
          <p:cNvSpPr/>
          <p:nvPr/>
        </p:nvSpPr>
        <p:spPr>
          <a:xfrm>
            <a:off x="0" y="3997994"/>
            <a:ext cx="4402815" cy="2143574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Group 1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642188" y="4017087"/>
            <a:ext cx="4402815" cy="2143574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Group 2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6007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xplosion 2 56"/>
          <p:cNvSpPr/>
          <p:nvPr/>
        </p:nvSpPr>
        <p:spPr>
          <a:xfrm rot="7214093">
            <a:off x="5299372" y="3703094"/>
            <a:ext cx="3274498" cy="2917117"/>
          </a:xfrm>
          <a:prstGeom prst="irregularSeal2">
            <a:avLst/>
          </a:prstGeom>
          <a:solidFill>
            <a:srgbClr val="202680">
              <a:alpha val="5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28032" y="5425724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Adversary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Idea: Defend via Majority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134911" y="2253967"/>
            <a:ext cx="2102659" cy="1895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10784" y="2242506"/>
            <a:ext cx="692031" cy="1906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651213" y="2242507"/>
            <a:ext cx="635444" cy="1906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792609" y="2253967"/>
            <a:ext cx="2069920" cy="1895394"/>
          </a:xfrm>
          <a:prstGeom prst="straightConnector1">
            <a:avLst/>
          </a:prstGeom>
          <a:ln w="76200" cmpd="sng">
            <a:solidFill>
              <a:srgbClr val="A3000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598809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207668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40981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5" y="4210065"/>
            <a:ext cx="294925" cy="199508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69" y="4214402"/>
            <a:ext cx="303599" cy="190834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47" y="4210065"/>
            <a:ext cx="294925" cy="19950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448027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2" y="4210065"/>
            <a:ext cx="303599" cy="19950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849513" y="1636469"/>
            <a:ext cx="1416050" cy="622300"/>
          </a:xfrm>
          <a:prstGeom prst="rect">
            <a:avLst/>
          </a:prstGeom>
          <a:solidFill>
            <a:srgbClr val="142C52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PS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055073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675907" y="2258769"/>
            <a:ext cx="3335980" cy="186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94" y="4204861"/>
            <a:ext cx="333959" cy="209917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18" y="4204861"/>
            <a:ext cx="324418" cy="209917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3" idx="0"/>
          </p:cNvCxnSpPr>
          <p:nvPr/>
        </p:nvCxnSpPr>
        <p:spPr>
          <a:xfrm flipH="1" flipV="1">
            <a:off x="5142144" y="2242507"/>
            <a:ext cx="3382829" cy="1883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06007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5" y="4689896"/>
            <a:ext cx="294925" cy="19950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07668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06" y="4689896"/>
            <a:ext cx="294925" cy="19950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98809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10" y="4694233"/>
            <a:ext cx="303599" cy="19083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06007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8" y="5177607"/>
            <a:ext cx="303599" cy="190834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598809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47" y="5173270"/>
            <a:ext cx="294925" cy="199508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3207668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06" y="5173270"/>
            <a:ext cx="294925" cy="199508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448027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28" y="4689896"/>
            <a:ext cx="303599" cy="199508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8055073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74" y="4689896"/>
            <a:ext cx="303599" cy="199508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4840981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72" y="4684692"/>
            <a:ext cx="324418" cy="20991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8055073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64" y="5168066"/>
            <a:ext cx="324418" cy="209917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4840981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02" y="5168066"/>
            <a:ext cx="333959" cy="20991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448027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48" y="5168066"/>
            <a:ext cx="333959" cy="209917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00" y="2847949"/>
            <a:ext cx="2476500" cy="393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78" y="2847949"/>
            <a:ext cx="2476500" cy="3937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3" name="Rounded Rectangle 52"/>
          <p:cNvSpPr/>
          <p:nvPr/>
        </p:nvSpPr>
        <p:spPr>
          <a:xfrm>
            <a:off x="-1" y="1455396"/>
            <a:ext cx="9135263" cy="1014533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Majority Voting</a:t>
            </a:r>
            <a:endParaRPr lang="en-US" sz="36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06311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57" grpId="0" animBg="1"/>
      <p:bldP spid="58" grpId="0"/>
      <p:bldP spid="30" grpId="0" animBg="1"/>
      <p:bldP spid="32" grpId="0" animBg="1"/>
      <p:bldP spid="36" grpId="0" animBg="1"/>
      <p:bldP spid="38" grpId="0" animBg="1"/>
      <p:bldP spid="55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2" grpId="0" animBg="1"/>
      <p:bldP spid="74" grpId="0" animBg="1"/>
      <p:bldP spid="5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942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D</a:t>
            </a:r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RACO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: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Robust SGD via Coding Theory</a:t>
            </a:r>
            <a:endParaRPr lang="en-US" sz="48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870"/>
            <a:ext cx="5569945" cy="553999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" y="5215160"/>
            <a:ext cx="9172552" cy="1024142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Nodes compute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r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times more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4461756"/>
            <a:ext cx="9172553" cy="574112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Ship encoded sums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1" y="2590097"/>
            <a:ext cx="9135263" cy="474473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decoding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1" y="1908091"/>
            <a:ext cx="9135263" cy="474473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SGD model update</a:t>
            </a:r>
            <a:endParaRPr lang="en-US" sz="23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4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40"/>
          <p:cNvSpPr txBox="1">
            <a:spLocks/>
          </p:cNvSpPr>
          <p:nvPr/>
        </p:nvSpPr>
        <p:spPr>
          <a:xfrm>
            <a:off x="37480" y="-197057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Bottlenecks in Training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6" descr="CPU Icon by pacrj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62" y="2596941"/>
            <a:ext cx="1753342" cy="13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-220878" y="-197056"/>
            <a:ext cx="9801457" cy="41002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i="1" dirty="0" smtClean="0">
                <a:latin typeface="Gill Sans Light"/>
                <a:cs typeface="Gill Sans Light"/>
              </a:rPr>
              <a:t>Issue: </a:t>
            </a:r>
          </a:p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Might have millions of examples</a:t>
            </a:r>
            <a:endParaRPr lang="en-US" sz="4400" b="1" i="1" dirty="0" smtClean="0">
              <a:latin typeface="Gill Sans Light"/>
              <a:cs typeface="Gill Sans Ligh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372730" y="4146954"/>
            <a:ext cx="10049944" cy="28115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Training on </a:t>
            </a:r>
            <a:r>
              <a:rPr lang="en-US" sz="4000" dirty="0" err="1" smtClean="0">
                <a:latin typeface="Gill Sans Light"/>
                <a:cs typeface="Gill Sans Light"/>
              </a:rPr>
              <a:t>ImageNet</a:t>
            </a:r>
            <a:r>
              <a:rPr lang="en-US" sz="4000" dirty="0" smtClean="0">
                <a:latin typeface="Gill Sans Light"/>
                <a:cs typeface="Gill Sans Light"/>
              </a:rPr>
              <a:t> takes 10+ days</a:t>
            </a:r>
          </a:p>
          <a:p>
            <a:pPr algn="ctr"/>
            <a:r>
              <a:rPr lang="en-US" sz="4000" b="1" i="1" dirty="0" smtClean="0">
                <a:latin typeface="Gill Sans Light"/>
                <a:cs typeface="Gill Sans Light"/>
              </a:rPr>
              <a:t>[</a:t>
            </a:r>
            <a:r>
              <a:rPr lang="en-US" sz="4000" b="1" i="1" dirty="0" err="1" smtClean="0">
                <a:latin typeface="Gill Sans Light"/>
                <a:cs typeface="Gill Sans Light"/>
              </a:rPr>
              <a:t>DawnBench</a:t>
            </a:r>
            <a:r>
              <a:rPr lang="en-US" sz="4000" b="1" i="1" dirty="0" smtClean="0">
                <a:latin typeface="Gill Sans Light"/>
                <a:cs typeface="Gill Sans Light"/>
              </a:rPr>
              <a:t>, 2017]</a:t>
            </a:r>
            <a:endParaRPr lang="en-US" sz="2800" b="1" i="1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17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942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D</a:t>
            </a:r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RACO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: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Robust SGD via Coding Theory</a:t>
            </a:r>
            <a:endParaRPr lang="en-US" sz="48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870"/>
            <a:ext cx="5569945" cy="553999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" y="5215160"/>
            <a:ext cx="9172552" cy="1024142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Fractional Repetition </a:t>
            </a:r>
          </a:p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23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Tandon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al.]</a:t>
            </a:r>
          </a:p>
          <a:p>
            <a:pPr algn="r"/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Or Fourier-based cyclic code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4461756"/>
            <a:ext cx="9172553" cy="574112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Ship encoded sums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1" y="2590097"/>
            <a:ext cx="9135263" cy="474473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decoding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1" y="1908091"/>
            <a:ext cx="9135263" cy="474473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SGD model update</a:t>
            </a:r>
            <a:endParaRPr lang="en-US" sz="23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093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942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D</a:t>
            </a:r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RACO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: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Robust SGD via Coding Theory</a:t>
            </a:r>
            <a:endParaRPr lang="en-US" sz="48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870"/>
            <a:ext cx="5569945" cy="553999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569944" y="4571490"/>
            <a:ext cx="3574055" cy="1981988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Thm1:</a:t>
            </a: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	To tolerate s adversaries,</a:t>
            </a: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	we need r&gt;2s</a:t>
            </a:r>
          </a:p>
          <a:p>
            <a:pPr algn="just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Thm2:</a:t>
            </a:r>
            <a:endParaRPr lang="en-US" sz="23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	Draco is optimal</a:t>
            </a:r>
            <a:endParaRPr lang="en-US" sz="23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569944" y="1600861"/>
            <a:ext cx="3574055" cy="2398206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Pros:</a:t>
            </a: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  Small PS complexity </a:t>
            </a:r>
          </a:p>
          <a:p>
            <a:pPr marL="342900" indent="-342900" algn="just">
              <a:buFontTx/>
              <a:buChar char="-"/>
            </a:pPr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Draco model = SGD model</a:t>
            </a:r>
          </a:p>
          <a:p>
            <a:pPr marL="342900" indent="-342900" algn="just">
              <a:buFontTx/>
              <a:buChar char="-"/>
            </a:pPr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Convergence for free</a:t>
            </a: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Cons:</a:t>
            </a: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Redundancy is wasteful</a:t>
            </a:r>
            <a:endParaRPr lang="en-US" sz="23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4645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942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D</a:t>
            </a:r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RACO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: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Proof of Majority</a:t>
            </a:r>
            <a:endParaRPr lang="en-US" sz="48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Q: If I have s adversaries, when does Majority fail?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Complexity?</a:t>
            </a: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653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 smtClean="0">
                <a:latin typeface="Gill Sans Light"/>
                <a:cs typeface="Gill Sans Light"/>
              </a:rPr>
              <a:t>Experiments</a:t>
            </a:r>
            <a:endParaRPr lang="en-US" sz="5000" dirty="0" smtClean="0">
              <a:solidFill>
                <a:srgbClr val="FB3D6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25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ev_grad_convergence_resnet18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87" y="814548"/>
            <a:ext cx="5945909" cy="44680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59764" y="-324218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Experiments</a:t>
            </a:r>
            <a:endParaRPr lang="en-US" sz="48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 rot="20150977">
            <a:off x="3856751" y="696564"/>
            <a:ext cx="13546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202680"/>
                </a:solidFill>
                <a:latin typeface="Gill Sans Light"/>
                <a:cs typeface="Gill Sans Light"/>
              </a:rPr>
              <a:t>Draco</a:t>
            </a:r>
            <a:endParaRPr lang="en-US" sz="3000" b="1" dirty="0" smtClean="0">
              <a:solidFill>
                <a:srgbClr val="008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40027" y="4092895"/>
            <a:ext cx="25381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Gill Sans Light"/>
                <a:cs typeface="Gill Sans Light"/>
              </a:rPr>
              <a:t>SGD</a:t>
            </a:r>
          </a:p>
        </p:txBody>
      </p:sp>
      <p:sp>
        <p:nvSpPr>
          <p:cNvPr id="4" name="Rectangle 3"/>
          <p:cNvSpPr/>
          <p:nvPr/>
        </p:nvSpPr>
        <p:spPr>
          <a:xfrm>
            <a:off x="-59764" y="1337489"/>
            <a:ext cx="79337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Gill Sans Light"/>
                <a:cs typeface="Gill Sans Light"/>
              </a:rPr>
              <a:t>Cifar10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err="1" smtClean="0">
                <a:latin typeface="Gill Sans Light"/>
                <a:cs typeface="Gill Sans Light"/>
              </a:rPr>
              <a:t>Resnet</a:t>
            </a:r>
            <a:r>
              <a:rPr lang="en-US" sz="2400" b="1" dirty="0" smtClean="0">
                <a:latin typeface="Gill Sans Light"/>
                <a:cs typeface="Gill Sans Light"/>
              </a:rPr>
              <a:t> 18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Gill Sans Light"/>
                <a:cs typeface="Gill Sans Light"/>
              </a:rPr>
              <a:t>45 compute nodes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Gill Sans Light"/>
                <a:cs typeface="Gill Sans Light"/>
              </a:rPr>
              <a:t>m4.2xlarge instances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Gill Sans Light"/>
                <a:cs typeface="Gill Sans Light"/>
              </a:rPr>
              <a:t>1, 3, 5 adversaries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err="1" smtClean="0">
                <a:latin typeface="Gill Sans Light"/>
                <a:cs typeface="Gill Sans Light"/>
              </a:rPr>
              <a:t>PyTorch</a:t>
            </a:r>
            <a:r>
              <a:rPr lang="en-US" sz="2400" b="1" dirty="0" smtClean="0">
                <a:latin typeface="Gill Sans Light"/>
                <a:cs typeface="Gill Sans Light"/>
              </a:rPr>
              <a:t> </a:t>
            </a:r>
            <a:r>
              <a:rPr lang="en-US" sz="2400" b="1" dirty="0" err="1" smtClean="0">
                <a:latin typeface="Gill Sans Light"/>
                <a:cs typeface="Gill Sans Light"/>
              </a:rPr>
              <a:t>implm</a:t>
            </a:r>
            <a:r>
              <a:rPr lang="en-US" sz="2400" b="1" dirty="0" smtClean="0">
                <a:latin typeface="Gill Sans Light"/>
                <a:cs typeface="Gill Sans Light"/>
              </a:rPr>
              <a:t>.</a:t>
            </a:r>
          </a:p>
        </p:txBody>
      </p:sp>
      <p:sp>
        <p:nvSpPr>
          <p:cNvPr id="14" name="Rectangle 13"/>
          <p:cNvSpPr/>
          <p:nvPr/>
        </p:nvSpPr>
        <p:spPr>
          <a:xfrm rot="21408237">
            <a:off x="5766037" y="1097225"/>
            <a:ext cx="25200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A30003"/>
                </a:solidFill>
                <a:latin typeface="Gill Sans Light"/>
                <a:cs typeface="Gill Sans Light"/>
              </a:rPr>
              <a:t>Median SGD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82784" y="5496987"/>
            <a:ext cx="7993999" cy="1230658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Draco ~5x faster at 88% test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Median never reaches 90%</a:t>
            </a:r>
            <a:endParaRPr lang="en-US" sz="32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2959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59764" y="-280928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Runtimes on </a:t>
            </a:r>
            <a:r>
              <a:rPr lang="en-US" sz="54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ImageNet</a:t>
            </a:r>
            <a:r>
              <a:rPr lang="en-US" sz="5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Models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draco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818"/>
            <a:ext cx="9144000" cy="308758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104862" y="2403306"/>
            <a:ext cx="0" cy="1969104"/>
          </a:xfrm>
          <a:prstGeom prst="line">
            <a:avLst/>
          </a:prstGeom>
          <a:ln>
            <a:solidFill>
              <a:srgbClr val="2026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97500" y="2870792"/>
            <a:ext cx="0" cy="2006678"/>
          </a:xfrm>
          <a:prstGeom prst="line">
            <a:avLst/>
          </a:prstGeom>
          <a:ln>
            <a:solidFill>
              <a:srgbClr val="A3000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750024" y="2553325"/>
            <a:ext cx="0" cy="1819085"/>
          </a:xfrm>
          <a:prstGeom prst="line">
            <a:avLst/>
          </a:prstGeom>
          <a:ln>
            <a:solidFill>
              <a:srgbClr val="2026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642661" y="1945697"/>
            <a:ext cx="0" cy="2931773"/>
          </a:xfrm>
          <a:prstGeom prst="line">
            <a:avLst/>
          </a:prstGeom>
          <a:ln>
            <a:solidFill>
              <a:srgbClr val="A3000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696707" y="3951111"/>
            <a:ext cx="135467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srgbClr val="202680"/>
                </a:solidFill>
                <a:latin typeface="Gill Sans Light"/>
                <a:cs typeface="Gill Sans Light"/>
              </a:rPr>
              <a:t>Draco</a:t>
            </a:r>
            <a:endParaRPr lang="en-US" sz="2300" b="1" dirty="0" smtClean="0">
              <a:solidFill>
                <a:srgbClr val="008000"/>
              </a:solidFill>
              <a:latin typeface="Gill Sans Light"/>
              <a:cs typeface="Gill Sans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036549" y="4876407"/>
            <a:ext cx="252000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srgbClr val="A30003"/>
                </a:solidFill>
                <a:latin typeface="Gill Sans Light"/>
                <a:cs typeface="Gill Sans Light"/>
              </a:rPr>
              <a:t>Median SGD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40793" y="3955325"/>
            <a:ext cx="135467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srgbClr val="202680"/>
                </a:solidFill>
                <a:latin typeface="Gill Sans Light"/>
                <a:cs typeface="Gill Sans Light"/>
              </a:rPr>
              <a:t>Draco</a:t>
            </a:r>
            <a:endParaRPr lang="en-US" sz="2300" b="1" dirty="0" smtClean="0">
              <a:solidFill>
                <a:srgbClr val="008000"/>
              </a:solidFill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30020" y="4877470"/>
            <a:ext cx="252000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srgbClr val="A30003"/>
                </a:solidFill>
                <a:latin typeface="Gill Sans Light"/>
                <a:cs typeface="Gill Sans Light"/>
              </a:rPr>
              <a:t>Median SGD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83084" y="5496987"/>
            <a:ext cx="8793399" cy="1230658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Draco ~5x slower during compute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Median ~20x </a:t>
            </a:r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slower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during averaging</a:t>
            </a:r>
          </a:p>
        </p:txBody>
      </p:sp>
    </p:spTree>
    <p:extLst>
      <p:ext uri="{BB962C8B-B14F-4D97-AF65-F5344CB8AC3E}">
        <p14:creationId xmlns:p14="http://schemas.microsoft.com/office/powerpoint/2010/main" val="216158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8" grpId="0"/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419447" y="1506455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71" y="2509333"/>
            <a:ext cx="368300" cy="215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Open Challenge: Privacy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436" y="5892812"/>
            <a:ext cx="421351" cy="334367"/>
          </a:xfrm>
          <a:prstGeom prst="rect">
            <a:avLst/>
          </a:prstGeom>
        </p:spPr>
      </p:pic>
      <p:pic>
        <p:nvPicPr>
          <p:cNvPr id="9" name="Picture 8" descr="1412613364603_wps_17_SANTA_MONICA_CA_AUGUST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03" y="6315014"/>
            <a:ext cx="404984" cy="342344"/>
          </a:xfrm>
          <a:prstGeom prst="rect">
            <a:avLst/>
          </a:prstGeom>
        </p:spPr>
      </p:pic>
      <p:pic>
        <p:nvPicPr>
          <p:cNvPr id="21" name="Picture 20" descr="716974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0515" y="6352126"/>
            <a:ext cx="364607" cy="299169"/>
          </a:xfrm>
          <a:prstGeom prst="rect">
            <a:avLst/>
          </a:prstGeom>
        </p:spPr>
      </p:pic>
      <p:pic>
        <p:nvPicPr>
          <p:cNvPr id="22" name="Picture 21" descr="yFEyUdBQw9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1879657" y="5785903"/>
            <a:ext cx="427330" cy="5051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4069001" y="6268339"/>
            <a:ext cx="406987" cy="356131"/>
          </a:xfrm>
          <a:prstGeom prst="rect">
            <a:avLst/>
          </a:prstGeom>
        </p:spPr>
      </p:pic>
      <p:pic>
        <p:nvPicPr>
          <p:cNvPr id="26" name="Picture 25" descr="sf-cat.jp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956" y="5892812"/>
            <a:ext cx="377943" cy="248750"/>
          </a:xfrm>
          <a:prstGeom prst="rect">
            <a:avLst/>
          </a:prstGeom>
        </p:spPr>
      </p:pic>
      <p:pic>
        <p:nvPicPr>
          <p:cNvPr id="36" name="Picture 35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03" y="5863301"/>
            <a:ext cx="421351" cy="334367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37" name="Picture 36" descr="1412613364603_wps_17_SANTA_MONICA_CA_AUGUST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070" y="6285503"/>
            <a:ext cx="404984" cy="342344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1203367" y="6268339"/>
            <a:ext cx="406987" cy="356131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39" name="Picture 38" descr="sf-cat.jp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22" y="5892812"/>
            <a:ext cx="377943" cy="248750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40" name="Picture 39" descr="716974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9965" y="6358189"/>
            <a:ext cx="364607" cy="29916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41" name="Picture 40" descr="yFEyUdBQw9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579107" y="5791966"/>
            <a:ext cx="427330" cy="505103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sp>
        <p:nvSpPr>
          <p:cNvPr id="42" name="Rounded Rectangle 41"/>
          <p:cNvSpPr/>
          <p:nvPr/>
        </p:nvSpPr>
        <p:spPr>
          <a:xfrm>
            <a:off x="4782269" y="2397100"/>
            <a:ext cx="3865255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we enable private data shuffling??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094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Private Data Shuffling ?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Screenshot 2018-04-24 07.5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90"/>
            <a:ext cx="8788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7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Private Data Shuffling ?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Screenshot 2018-04-24 07.5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719" y="5366824"/>
            <a:ext cx="3080281" cy="1491176"/>
          </a:xfrm>
          <a:prstGeom prst="rect">
            <a:avLst/>
          </a:prstGeom>
        </p:spPr>
      </p:pic>
      <p:pic>
        <p:nvPicPr>
          <p:cNvPr id="2" name="Picture 1" descr="Screenshot 2018-04-24 07.54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2" y="1074142"/>
            <a:ext cx="6661727" cy="427181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782269" y="2397100"/>
            <a:ext cx="3865255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Provable Privacy?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369720" y="3693604"/>
            <a:ext cx="4676959" cy="148909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Tradeoff between “learnability” and privacy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1120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Impact of Private Shuffling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24 08.0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6" y="1108682"/>
            <a:ext cx="8702025" cy="3588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6818" y="4835812"/>
            <a:ext cx="6225033" cy="148909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Shuffling would allow faster convergence (10x)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58668" y="6423779"/>
            <a:ext cx="6085332" cy="4855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[McMahan, Moore, </a:t>
            </a:r>
            <a:r>
              <a:rPr lang="en-US" dirty="0" err="1">
                <a:latin typeface="Gill Sans Light"/>
                <a:cs typeface="Gill Sans Light"/>
              </a:rPr>
              <a:t>Ramage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Hampson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Aguera</a:t>
            </a:r>
            <a:r>
              <a:rPr lang="en-US" dirty="0">
                <a:latin typeface="Gill Sans Light"/>
                <a:cs typeface="Gill Sans Light"/>
              </a:rPr>
              <a:t> y </a:t>
            </a:r>
            <a:r>
              <a:rPr lang="en-US" dirty="0" err="1">
                <a:latin typeface="Gill Sans Light"/>
                <a:cs typeface="Gill Sans Light"/>
              </a:rPr>
              <a:t>Arcas</a:t>
            </a:r>
            <a:r>
              <a:rPr lang="en-US" dirty="0">
                <a:latin typeface="Gill Sans Light"/>
                <a:cs typeface="Gill Sans Light"/>
              </a:rPr>
              <a:t>, 2016]</a:t>
            </a:r>
          </a:p>
        </p:txBody>
      </p:sp>
    </p:spTree>
    <p:extLst>
      <p:ext uri="{BB962C8B-B14F-4D97-AF65-F5344CB8AC3E}">
        <p14:creationId xmlns:p14="http://schemas.microsoft.com/office/powerpoint/2010/main" val="265704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40"/>
          <p:cNvSpPr txBox="1">
            <a:spLocks/>
          </p:cNvSpPr>
          <p:nvPr/>
        </p:nvSpPr>
        <p:spPr>
          <a:xfrm>
            <a:off x="37480" y="-197057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Bottlenecks in Training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6" descr="CPU Icon by pacrj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62" y="2596941"/>
            <a:ext cx="1753342" cy="13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-220878" y="-197056"/>
            <a:ext cx="9801457" cy="41002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i="1" dirty="0" smtClean="0">
                <a:latin typeface="Gill Sans Light"/>
                <a:cs typeface="Gill Sans Light"/>
              </a:rPr>
              <a:t>Issue: </a:t>
            </a:r>
          </a:p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Might have millions of examples</a:t>
            </a:r>
            <a:endParaRPr lang="en-US" sz="4400" b="1" i="1" dirty="0" smtClean="0">
              <a:latin typeface="Gill Sans Light"/>
              <a:cs typeface="Gill Sans Ligh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372730" y="4146954"/>
            <a:ext cx="10049944" cy="28115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Training on </a:t>
            </a:r>
            <a:r>
              <a:rPr lang="en-US" sz="4000" dirty="0" err="1" smtClean="0">
                <a:latin typeface="Gill Sans Light"/>
                <a:cs typeface="Gill Sans Light"/>
              </a:rPr>
              <a:t>ImageNet</a:t>
            </a:r>
            <a:r>
              <a:rPr lang="en-US" sz="4000" dirty="0" smtClean="0">
                <a:latin typeface="Gill Sans Light"/>
                <a:cs typeface="Gill Sans Light"/>
              </a:rPr>
              <a:t> takes 0.5 hour  </a:t>
            </a:r>
            <a:r>
              <a:rPr lang="en-US" sz="4000" b="1" i="1" dirty="0" smtClean="0">
                <a:latin typeface="Gill Sans Light"/>
                <a:cs typeface="Gill Sans Light"/>
              </a:rPr>
              <a:t>[</a:t>
            </a:r>
            <a:r>
              <a:rPr lang="en-US" sz="4000" b="1" i="1" dirty="0" err="1" smtClean="0">
                <a:latin typeface="Gill Sans Light"/>
                <a:cs typeface="Gill Sans Light"/>
              </a:rPr>
              <a:t>DawnBench</a:t>
            </a:r>
            <a:r>
              <a:rPr lang="en-US" sz="4000" b="1" i="1" dirty="0" smtClean="0">
                <a:latin typeface="Gill Sans Light"/>
                <a:cs typeface="Gill Sans Light"/>
              </a:rPr>
              <a:t>, 2018] (TPU Pods)</a:t>
            </a:r>
            <a:endParaRPr lang="en-US" sz="2800" b="1" i="1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64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25474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Open Problems</a:t>
            </a:r>
            <a:endParaRPr lang="en-US" sz="5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59764" y="1426886"/>
            <a:ext cx="90504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Replication requires data sharing </a:t>
            </a:r>
          </a:p>
          <a:p>
            <a:pPr marL="1257300" lvl="2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Not cool for federated learning!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Data obfuscation?</a:t>
            </a:r>
          </a:p>
          <a:p>
            <a:pPr marL="342900" indent="-342900">
              <a:buFont typeface="Arial"/>
              <a:buChar char="•"/>
            </a:pPr>
            <a:endParaRPr lang="en-US" sz="3200" b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3200" b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r&gt;2s very strict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Any better if we allow approximation?</a:t>
            </a:r>
          </a:p>
          <a:p>
            <a:pPr marL="342900" indent="-342900">
              <a:buFont typeface="Arial"/>
              <a:buChar char="•"/>
            </a:pPr>
            <a:endParaRPr lang="en-US" sz="3200" b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Median + Codes?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929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 smtClean="0">
                <a:latin typeface="Gill Sans Light"/>
                <a:cs typeface="Gill Sans Light"/>
              </a:rPr>
              <a:t>What do Codes do?</a:t>
            </a:r>
          </a:p>
          <a:p>
            <a:endParaRPr lang="en-US" sz="6600" dirty="0" smtClean="0">
              <a:latin typeface="Gill Sans Light"/>
              <a:cs typeface="Gill Sans Light"/>
            </a:endParaRPr>
          </a:p>
          <a:p>
            <a:pPr algn="r"/>
            <a:r>
              <a:rPr lang="en-US" sz="6000" dirty="0" smtClean="0">
                <a:latin typeface="Gill Sans Light"/>
                <a:cs typeface="Gill Sans Light"/>
              </a:rPr>
              <a:t>Exploit redundancy, to “</a:t>
            </a:r>
            <a:r>
              <a:rPr lang="en-US" sz="6000" dirty="0" err="1" smtClean="0">
                <a:latin typeface="Gill Sans Light"/>
                <a:cs typeface="Gill Sans Light"/>
              </a:rPr>
              <a:t>robustify</a:t>
            </a:r>
            <a:r>
              <a:rPr lang="en-US" sz="6000" dirty="0" smtClean="0">
                <a:latin typeface="Gill Sans Light"/>
                <a:cs typeface="Gill Sans Light"/>
              </a:rPr>
              <a:t>” </a:t>
            </a:r>
            <a:r>
              <a:rPr lang="en-US" sz="6000" smtClean="0">
                <a:latin typeface="Gill Sans Light"/>
                <a:cs typeface="Gill Sans Light"/>
              </a:rPr>
              <a:t>against uncertainty</a:t>
            </a:r>
            <a:endParaRPr lang="en-US" sz="6000" dirty="0">
              <a:latin typeface="Gill Sans Light"/>
              <a:cs typeface="Gill Sans Light"/>
            </a:endParaRPr>
          </a:p>
          <a:p>
            <a:pPr algn="ctr"/>
            <a:endParaRPr lang="en-US" sz="6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71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 smtClean="0">
                <a:latin typeface="Gill Sans Light"/>
                <a:cs typeface="Gill Sans Light"/>
              </a:rPr>
              <a:t>Applications:</a:t>
            </a:r>
          </a:p>
          <a:p>
            <a:endParaRPr lang="en-US" sz="6600" dirty="0" smtClean="0">
              <a:latin typeface="Gill Sans Light"/>
              <a:cs typeface="Gill Sans Light"/>
            </a:endParaRPr>
          </a:p>
          <a:p>
            <a:pPr algn="r"/>
            <a:r>
              <a:rPr lang="en-US" sz="5000" dirty="0" smtClean="0">
                <a:latin typeface="Gill Sans Light"/>
                <a:cs typeface="Gill Sans Light"/>
              </a:rPr>
              <a:t>Wireless Comm.</a:t>
            </a:r>
          </a:p>
          <a:p>
            <a:pPr algn="r"/>
            <a:r>
              <a:rPr lang="en-US" sz="5000" dirty="0" smtClean="0">
                <a:latin typeface="Gill Sans Light"/>
                <a:cs typeface="Gill Sans Light"/>
              </a:rPr>
              <a:t>Storage</a:t>
            </a:r>
          </a:p>
          <a:p>
            <a:pPr algn="r"/>
            <a:r>
              <a:rPr lang="en-US" sz="5000" dirty="0" smtClean="0">
                <a:latin typeface="Gill Sans Light"/>
                <a:cs typeface="Gill Sans Light"/>
              </a:rPr>
              <a:t>Encryption</a:t>
            </a:r>
          </a:p>
          <a:p>
            <a:pPr algn="r"/>
            <a:r>
              <a:rPr lang="en-US" sz="5000" dirty="0" smtClean="0">
                <a:latin typeface="Gill Sans Light"/>
                <a:cs typeface="Gill Sans Light"/>
              </a:rPr>
              <a:t>Hardness Theory</a:t>
            </a:r>
          </a:p>
          <a:p>
            <a:pPr algn="r"/>
            <a:r>
              <a:rPr lang="en-US" sz="7200" dirty="0" smtClean="0">
                <a:solidFill>
                  <a:srgbClr val="FB3D6C"/>
                </a:solidFill>
                <a:latin typeface="Gill Sans Light"/>
                <a:cs typeface="Gill Sans Light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035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25474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Coding Theory for Machine Learning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59764" y="1297016"/>
            <a:ext cx="79337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600" b="1" dirty="0" smtClean="0">
                <a:latin typeface="Gill Sans Light"/>
                <a:cs typeface="Gill Sans Light"/>
              </a:rPr>
              <a:t>Stragglers</a:t>
            </a:r>
          </a:p>
          <a:p>
            <a:pPr marL="342900" indent="-342900">
              <a:buFont typeface="Arial"/>
              <a:buChar char="•"/>
            </a:pPr>
            <a:r>
              <a:rPr lang="en-US" sz="3600" b="1" dirty="0" smtClean="0">
                <a:latin typeface="Gill Sans Light"/>
                <a:cs typeface="Gill Sans Light"/>
              </a:rPr>
              <a:t>Communication Bottlenecks</a:t>
            </a:r>
          </a:p>
          <a:p>
            <a:pPr marL="342900" indent="-342900">
              <a:buFont typeface="Arial"/>
              <a:buChar char="•"/>
            </a:pPr>
            <a:r>
              <a:rPr lang="en-US" sz="3600" b="1" dirty="0" smtClean="0">
                <a:latin typeface="Gill Sans Light"/>
                <a:cs typeface="Gill Sans Light"/>
              </a:rPr>
              <a:t>Adversaries and Robustness</a:t>
            </a:r>
          </a:p>
          <a:p>
            <a:pPr marL="342900" indent="-342900">
              <a:buFont typeface="Arial"/>
              <a:buChar char="•"/>
            </a:pPr>
            <a:r>
              <a:rPr lang="en-US" sz="3600" b="1" dirty="0" smtClean="0">
                <a:latin typeface="Gill Sans Light"/>
                <a:cs typeface="Gill Sans Light"/>
              </a:rPr>
              <a:t>Many Open Problems. What’s Next?</a:t>
            </a:r>
            <a:endParaRPr lang="en-US" sz="3600" b="1" dirty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2636" y="3336968"/>
            <a:ext cx="905136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00" b="1" dirty="0">
              <a:latin typeface="Gill Sans Light"/>
              <a:cs typeface="Gill Sans Light"/>
            </a:endParaRPr>
          </a:p>
          <a:p>
            <a:endParaRPr lang="en-US" sz="2100" b="1" dirty="0">
              <a:latin typeface="Gill Sans Light"/>
              <a:cs typeface="Gill Sans Light"/>
            </a:endParaRPr>
          </a:p>
          <a:p>
            <a:r>
              <a:rPr lang="en-US" sz="2100" b="1" dirty="0">
                <a:latin typeface="Gill Sans Light"/>
                <a:cs typeface="Gill Sans Light"/>
              </a:rPr>
              <a:t>[Lee, Lam, </a:t>
            </a:r>
            <a:r>
              <a:rPr lang="en-US" sz="2100" b="1" dirty="0" err="1">
                <a:latin typeface="Gill Sans Light"/>
                <a:cs typeface="Gill Sans Light"/>
              </a:rPr>
              <a:t>Pedarsani</a:t>
            </a:r>
            <a:r>
              <a:rPr lang="en-US" sz="2100" b="1" dirty="0">
                <a:latin typeface="Gill Sans Light"/>
                <a:cs typeface="Gill Sans Light"/>
              </a:rPr>
              <a:t>, P, </a:t>
            </a:r>
            <a:r>
              <a:rPr lang="en-US" sz="2100" b="1" dirty="0" err="1">
                <a:latin typeface="Gill Sans Light"/>
                <a:cs typeface="Gill Sans Light"/>
              </a:rPr>
              <a:t>Ramchandran</a:t>
            </a:r>
            <a:r>
              <a:rPr lang="en-US" sz="2100" b="1" dirty="0">
                <a:latin typeface="Gill Sans Light"/>
                <a:cs typeface="Gill Sans Light"/>
              </a:rPr>
              <a:t>, 2016</a:t>
            </a:r>
            <a:r>
              <a:rPr lang="en-US" sz="2100" b="1" dirty="0" smtClean="0">
                <a:latin typeface="Gill Sans Light"/>
                <a:cs typeface="Gill Sans Light"/>
              </a:rPr>
              <a:t>] [</a:t>
            </a:r>
            <a:r>
              <a:rPr lang="en-US" sz="2100" b="1" dirty="0">
                <a:latin typeface="Gill Sans Light"/>
                <a:cs typeface="Gill Sans Light"/>
              </a:rPr>
              <a:t>Li, </a:t>
            </a:r>
            <a:r>
              <a:rPr lang="en-US" sz="2100" b="1" dirty="0" err="1">
                <a:latin typeface="Gill Sans Light"/>
                <a:cs typeface="Gill Sans Light"/>
              </a:rPr>
              <a:t>Maddah</a:t>
            </a:r>
            <a:r>
              <a:rPr lang="en-US" sz="2100" b="1" dirty="0">
                <a:latin typeface="Gill Sans Light"/>
                <a:cs typeface="Gill Sans Light"/>
              </a:rPr>
              <a:t>-Ali, Yu, </a:t>
            </a:r>
            <a:r>
              <a:rPr lang="en-US" sz="2100" b="1" dirty="0" err="1">
                <a:latin typeface="Gill Sans Light"/>
                <a:cs typeface="Gill Sans Light"/>
              </a:rPr>
              <a:t>Avestimehr</a:t>
            </a:r>
            <a:r>
              <a:rPr lang="en-US" sz="2100" b="1" dirty="0">
                <a:latin typeface="Gill Sans Light"/>
                <a:cs typeface="Gill Sans Light"/>
              </a:rPr>
              <a:t>, 2016]</a:t>
            </a:r>
          </a:p>
          <a:p>
            <a:r>
              <a:rPr lang="en-US" sz="2100" b="1" dirty="0">
                <a:latin typeface="Gill Sans Light"/>
                <a:cs typeface="Gill Sans Light"/>
              </a:rPr>
              <a:t>[</a:t>
            </a:r>
            <a:r>
              <a:rPr lang="en-US" sz="2100" b="1" dirty="0" err="1">
                <a:latin typeface="Gill Sans Light"/>
                <a:cs typeface="Gill Sans Light"/>
              </a:rPr>
              <a:t>Dutta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Cadambe</a:t>
            </a:r>
            <a:r>
              <a:rPr lang="en-US" sz="2100" b="1" dirty="0">
                <a:latin typeface="Gill Sans Light"/>
                <a:cs typeface="Gill Sans Light"/>
              </a:rPr>
              <a:t>, Grover, NIPS 2016</a:t>
            </a:r>
            <a:r>
              <a:rPr lang="en-US" sz="2100" b="1" dirty="0" smtClean="0">
                <a:latin typeface="Gill Sans Light"/>
                <a:cs typeface="Gill Sans Light"/>
              </a:rPr>
              <a:t>] </a:t>
            </a:r>
            <a:r>
              <a:rPr lang="en-US" sz="2100" b="1" dirty="0">
                <a:latin typeface="Gill Sans Light"/>
                <a:cs typeface="Gill Sans Light"/>
              </a:rPr>
              <a:t>[</a:t>
            </a:r>
            <a:r>
              <a:rPr lang="en-US" sz="2100" b="1" dirty="0" err="1">
                <a:latin typeface="Gill Sans Light"/>
                <a:cs typeface="Gill Sans Light"/>
              </a:rPr>
              <a:t>Attia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Tandon</a:t>
            </a:r>
            <a:r>
              <a:rPr lang="en-US" sz="2100" b="1" dirty="0">
                <a:latin typeface="Gill Sans Light"/>
                <a:cs typeface="Gill Sans Light"/>
              </a:rPr>
              <a:t>, 2016</a:t>
            </a:r>
            <a:r>
              <a:rPr lang="en-US" sz="2100" b="1" dirty="0" smtClean="0">
                <a:latin typeface="Gill Sans Light"/>
                <a:cs typeface="Gill Sans Light"/>
              </a:rPr>
              <a:t>]</a:t>
            </a:r>
          </a:p>
          <a:p>
            <a:r>
              <a:rPr lang="en-US" sz="2100" b="1" dirty="0" smtClean="0">
                <a:latin typeface="Gill Sans Light"/>
                <a:cs typeface="Gill Sans Light"/>
              </a:rPr>
              <a:t>[</a:t>
            </a:r>
            <a:r>
              <a:rPr lang="en-US" sz="2100" b="1" dirty="0" err="1">
                <a:latin typeface="Gill Sans Light"/>
                <a:cs typeface="Gill Sans Light"/>
              </a:rPr>
              <a:t>Tandon</a:t>
            </a:r>
            <a:r>
              <a:rPr lang="en-US" sz="2100" b="1" dirty="0">
                <a:latin typeface="Gill Sans Light"/>
                <a:cs typeface="Gill Sans Light"/>
              </a:rPr>
              <a:t>, Lei, </a:t>
            </a:r>
            <a:r>
              <a:rPr lang="en-US" sz="2100" b="1" dirty="0" err="1">
                <a:latin typeface="Gill Sans Light"/>
                <a:cs typeface="Gill Sans Light"/>
              </a:rPr>
              <a:t>Dimakis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Karampatziakis</a:t>
            </a:r>
            <a:r>
              <a:rPr lang="en-US" sz="2100" b="1" dirty="0">
                <a:latin typeface="Gill Sans Light"/>
                <a:cs typeface="Gill Sans Light"/>
              </a:rPr>
              <a:t>, ICML 2016 </a:t>
            </a:r>
            <a:r>
              <a:rPr lang="en-US" sz="2100" b="1" dirty="0" smtClean="0">
                <a:latin typeface="Gill Sans Light"/>
                <a:cs typeface="Gill Sans Light"/>
              </a:rPr>
              <a:t>] </a:t>
            </a:r>
            <a:r>
              <a:rPr lang="en-US" sz="2100" b="1" dirty="0">
                <a:latin typeface="Gill Sans Light"/>
                <a:cs typeface="Gill Sans Light"/>
              </a:rPr>
              <a:t>[Song, </a:t>
            </a:r>
            <a:r>
              <a:rPr lang="en-US" sz="2100" b="1" dirty="0" err="1">
                <a:latin typeface="Gill Sans Light"/>
                <a:cs typeface="Gill Sans Light"/>
              </a:rPr>
              <a:t>Fragouli</a:t>
            </a:r>
            <a:r>
              <a:rPr lang="en-US" sz="2100" b="1" dirty="0">
                <a:latin typeface="Gill Sans Light"/>
                <a:cs typeface="Gill Sans Light"/>
              </a:rPr>
              <a:t>, Zhao, ISIT 2017] </a:t>
            </a:r>
          </a:p>
          <a:p>
            <a:r>
              <a:rPr lang="en-US" sz="2100" b="1" dirty="0">
                <a:latin typeface="Gill Sans Light"/>
                <a:cs typeface="Gill Sans Light"/>
              </a:rPr>
              <a:t>[Yu, </a:t>
            </a:r>
            <a:r>
              <a:rPr lang="en-US" sz="2100" b="1" dirty="0" err="1">
                <a:latin typeface="Gill Sans Light"/>
                <a:cs typeface="Gill Sans Light"/>
              </a:rPr>
              <a:t>Maddah</a:t>
            </a:r>
            <a:r>
              <a:rPr lang="en-US" sz="2100" b="1" dirty="0">
                <a:latin typeface="Gill Sans Light"/>
                <a:cs typeface="Gill Sans Light"/>
              </a:rPr>
              <a:t>-Ali, </a:t>
            </a:r>
            <a:r>
              <a:rPr lang="en-US" sz="2100" b="1" dirty="0" err="1">
                <a:latin typeface="Gill Sans Light"/>
                <a:cs typeface="Gill Sans Light"/>
              </a:rPr>
              <a:t>Avestimehr</a:t>
            </a:r>
            <a:r>
              <a:rPr lang="en-US" sz="2100" b="1" dirty="0">
                <a:latin typeface="Gill Sans Light"/>
                <a:cs typeface="Gill Sans Light"/>
              </a:rPr>
              <a:t>, NIPS 2017</a:t>
            </a:r>
            <a:r>
              <a:rPr lang="en-US" sz="2100" b="1" dirty="0" smtClean="0">
                <a:latin typeface="Gill Sans Light"/>
                <a:cs typeface="Gill Sans Light"/>
              </a:rPr>
              <a:t>] [</a:t>
            </a:r>
            <a:r>
              <a:rPr lang="en-US" sz="2100" b="1" dirty="0" err="1" smtClean="0">
                <a:latin typeface="Gill Sans Light"/>
                <a:cs typeface="Gill Sans Light"/>
              </a:rPr>
              <a:t>Raviv</a:t>
            </a:r>
            <a:r>
              <a:rPr lang="en-US" sz="2100" b="1" dirty="0" smtClean="0">
                <a:latin typeface="Gill Sans Light"/>
                <a:cs typeface="Gill Sans Light"/>
              </a:rPr>
              <a:t>, </a:t>
            </a:r>
            <a:r>
              <a:rPr lang="en-US" sz="2100" b="1" dirty="0" err="1" smtClean="0">
                <a:latin typeface="Gill Sans Light"/>
                <a:cs typeface="Gill Sans Light"/>
              </a:rPr>
              <a:t>Tamo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Tandon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Dimakis</a:t>
            </a:r>
            <a:r>
              <a:rPr lang="en-US" sz="2100" b="1" dirty="0">
                <a:latin typeface="Gill Sans Light"/>
                <a:cs typeface="Gill Sans Light"/>
              </a:rPr>
              <a:t>, 2017]</a:t>
            </a:r>
          </a:p>
          <a:p>
            <a:r>
              <a:rPr lang="en-US" sz="2100" b="1" dirty="0">
                <a:latin typeface="Gill Sans Light"/>
                <a:cs typeface="Gill Sans Light"/>
              </a:rPr>
              <a:t>[Ferdinand, Draper </a:t>
            </a:r>
            <a:r>
              <a:rPr lang="en-US" sz="2100" b="1" dirty="0" err="1">
                <a:latin typeface="Gill Sans Light"/>
                <a:cs typeface="Gill Sans Light"/>
              </a:rPr>
              <a:t>Allerton</a:t>
            </a:r>
            <a:r>
              <a:rPr lang="en-US" sz="2100" b="1" dirty="0">
                <a:latin typeface="Gill Sans Light"/>
                <a:cs typeface="Gill Sans Light"/>
              </a:rPr>
              <a:t> 2016</a:t>
            </a:r>
            <a:r>
              <a:rPr lang="en-US" sz="2100" b="1" dirty="0" smtClean="0">
                <a:latin typeface="Gill Sans Light"/>
                <a:cs typeface="Gill Sans Light"/>
              </a:rPr>
              <a:t>] [</a:t>
            </a:r>
            <a:r>
              <a:rPr lang="en-US" sz="2100" b="1" dirty="0" err="1">
                <a:latin typeface="Gill Sans Light"/>
                <a:cs typeface="Gill Sans Light"/>
              </a:rPr>
              <a:t>Kabir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Sala</a:t>
            </a:r>
            <a:r>
              <a:rPr lang="en-US" sz="2100" b="1" dirty="0">
                <a:latin typeface="Gill Sans Light"/>
                <a:cs typeface="Gill Sans Light"/>
              </a:rPr>
              <a:t>, Van den </a:t>
            </a:r>
            <a:r>
              <a:rPr lang="en-US" sz="2100" b="1" dirty="0" err="1">
                <a:latin typeface="Gill Sans Light"/>
                <a:cs typeface="Gill Sans Light"/>
              </a:rPr>
              <a:t>Broeck,Dolecek</a:t>
            </a:r>
            <a:r>
              <a:rPr lang="en-US" sz="2100" b="1" dirty="0">
                <a:latin typeface="Gill Sans Light"/>
                <a:cs typeface="Gill Sans Light"/>
              </a:rPr>
              <a:t>]</a:t>
            </a:r>
          </a:p>
          <a:p>
            <a:r>
              <a:rPr lang="en-US" sz="2100" b="1" dirty="0">
                <a:latin typeface="Gill Sans Light"/>
                <a:cs typeface="Gill Sans Light"/>
              </a:rPr>
              <a:t>[</a:t>
            </a:r>
            <a:r>
              <a:rPr lang="en-US" sz="2100" b="1" dirty="0" err="1">
                <a:latin typeface="Gill Sans Light"/>
                <a:cs typeface="Gill Sans Light"/>
              </a:rPr>
              <a:t>Karakus</a:t>
            </a:r>
            <a:r>
              <a:rPr lang="en-US" sz="2100" b="1" dirty="0">
                <a:latin typeface="Gill Sans Light"/>
                <a:cs typeface="Gill Sans Light"/>
              </a:rPr>
              <a:t>, Sun, </a:t>
            </a:r>
            <a:r>
              <a:rPr lang="en-US" sz="2100" b="1" dirty="0" err="1">
                <a:latin typeface="Gill Sans Light"/>
                <a:cs typeface="Gill Sans Light"/>
              </a:rPr>
              <a:t>Diggavi</a:t>
            </a:r>
            <a:r>
              <a:rPr lang="en-US" sz="2100" b="1" dirty="0">
                <a:latin typeface="Gill Sans Light"/>
                <a:cs typeface="Gill Sans Light"/>
              </a:rPr>
              <a:t>, NIPS 2017</a:t>
            </a:r>
            <a:r>
              <a:rPr lang="en-US" sz="2100" b="1" dirty="0" smtClean="0">
                <a:latin typeface="Gill Sans Light"/>
                <a:cs typeface="Gill Sans Light"/>
              </a:rPr>
              <a:t>] [</a:t>
            </a:r>
            <a:r>
              <a:rPr lang="en-US" sz="2100" b="1" dirty="0" err="1">
                <a:latin typeface="Gill Sans Light"/>
                <a:cs typeface="Gill Sans Light"/>
              </a:rPr>
              <a:t>Bitar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Parag</a:t>
            </a:r>
            <a:r>
              <a:rPr lang="en-US" sz="2100" b="1" dirty="0">
                <a:latin typeface="Gill Sans Light"/>
                <a:cs typeface="Gill Sans Light"/>
              </a:rPr>
              <a:t>, El </a:t>
            </a:r>
            <a:r>
              <a:rPr lang="en-US" sz="2100" b="1" dirty="0" err="1">
                <a:latin typeface="Gill Sans Light"/>
                <a:cs typeface="Gill Sans Light"/>
              </a:rPr>
              <a:t>Rouayheb</a:t>
            </a:r>
            <a:r>
              <a:rPr lang="en-US" sz="2100" b="1" dirty="0">
                <a:latin typeface="Gill Sans Light"/>
                <a:cs typeface="Gill Sans Light"/>
              </a:rPr>
              <a:t>, ISIT 2017]</a:t>
            </a:r>
          </a:p>
          <a:p>
            <a:r>
              <a:rPr lang="en-US" sz="2100" b="1" dirty="0">
                <a:latin typeface="Gill Sans Light"/>
                <a:cs typeface="Gill Sans Light"/>
              </a:rPr>
              <a:t>[Park, Lee, </a:t>
            </a:r>
            <a:r>
              <a:rPr lang="en-US" sz="2100" b="1" dirty="0" err="1">
                <a:latin typeface="Gill Sans Light"/>
                <a:cs typeface="Gill Sans Light"/>
              </a:rPr>
              <a:t>Sohn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Suh</a:t>
            </a:r>
            <a:r>
              <a:rPr lang="en-US" sz="2100" b="1" dirty="0">
                <a:latin typeface="Gill Sans Light"/>
                <a:cs typeface="Gill Sans Light"/>
              </a:rPr>
              <a:t>, Moon</a:t>
            </a:r>
            <a:r>
              <a:rPr lang="en-US" sz="2100" b="1" dirty="0" smtClean="0">
                <a:latin typeface="Gill Sans Light"/>
                <a:cs typeface="Gill Sans Light"/>
              </a:rPr>
              <a:t>] [</a:t>
            </a:r>
            <a:r>
              <a:rPr lang="en-US" sz="2100" b="1" dirty="0" err="1" smtClean="0">
                <a:latin typeface="Gill Sans Light"/>
                <a:cs typeface="Gill Sans Light"/>
              </a:rPr>
              <a:t>Rawat</a:t>
            </a:r>
            <a:r>
              <a:rPr lang="en-US" sz="2100" b="1" dirty="0" smtClean="0">
                <a:latin typeface="Gill Sans Light"/>
                <a:cs typeface="Gill Sans Light"/>
              </a:rPr>
              <a:t>, </a:t>
            </a:r>
            <a:r>
              <a:rPr lang="en-US" sz="2100" b="1" dirty="0" err="1" smtClean="0">
                <a:latin typeface="Gill Sans Light"/>
                <a:cs typeface="Gill Sans Light"/>
              </a:rPr>
              <a:t>Mazumdar</a:t>
            </a:r>
            <a:r>
              <a:rPr lang="en-US" sz="2100" b="1" dirty="0" smtClean="0">
                <a:latin typeface="Gill Sans Light"/>
                <a:cs typeface="Gill Sans Light"/>
              </a:rPr>
              <a:t>, 2018]</a:t>
            </a:r>
            <a:endParaRPr lang="en-US" sz="21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966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Gill Sans Light"/>
                <a:cs typeface="Gill Sans Light"/>
              </a:rPr>
              <a:t>The </a:t>
            </a:r>
            <a:r>
              <a:rPr lang="en-US" sz="4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Challenges of </a:t>
            </a:r>
            <a:r>
              <a:rPr lang="en-US" sz="4800" dirty="0">
                <a:solidFill>
                  <a:schemeClr val="bg1"/>
                </a:solidFill>
                <a:latin typeface="Gill Sans Light"/>
                <a:cs typeface="Gill Sans Light"/>
              </a:rPr>
              <a:t>Deep Learning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80" y="5251785"/>
            <a:ext cx="9052612" cy="1664662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 smtClean="0">
                <a:latin typeface="Gill Sans Light"/>
                <a:cs typeface="Gill Sans Light"/>
              </a:rPr>
              <a:t>Can become the new successes </a:t>
            </a:r>
          </a:p>
          <a:p>
            <a:pPr algn="r"/>
            <a:r>
              <a:rPr lang="en-US" sz="4400" dirty="0" smtClean="0">
                <a:latin typeface="Gill Sans Light"/>
                <a:cs typeface="Gill Sans Light"/>
              </a:rPr>
              <a:t>of Coding Theory?</a:t>
            </a:r>
            <a:endParaRPr lang="en-US" sz="4400" i="1" dirty="0">
              <a:latin typeface="Gill Sans Light"/>
              <a:cs typeface="Gill Sans Light"/>
            </a:endParaRPr>
          </a:p>
        </p:txBody>
      </p:sp>
      <p:pic>
        <p:nvPicPr>
          <p:cNvPr id="2" name="Picture 1" descr="rifle_turtle.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58" y="1272966"/>
            <a:ext cx="7594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1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4258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Train at scale</a:t>
            </a:r>
            <a:endParaRPr lang="en-US" sz="5400" dirty="0"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8" y="1552898"/>
            <a:ext cx="8438444" cy="52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/>
          <p:cNvSpPr/>
          <p:nvPr/>
        </p:nvSpPr>
        <p:spPr>
          <a:xfrm>
            <a:off x="7008613" y="2058033"/>
            <a:ext cx="2135388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Stores the model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5021440" y="2478310"/>
            <a:ext cx="1987175" cy="5223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602753" y="6017445"/>
            <a:ext cx="3194425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Gradient Computations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2814094" y="5767294"/>
            <a:ext cx="1385870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3910868" y="5767294"/>
            <a:ext cx="289096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</p:cNvCxnSpPr>
          <p:nvPr/>
        </p:nvCxnSpPr>
        <p:spPr>
          <a:xfrm flipV="1">
            <a:off x="4199964" y="5767294"/>
            <a:ext cx="1817867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3" y="2496997"/>
            <a:ext cx="368300" cy="215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34469" y="3030363"/>
            <a:ext cx="0" cy="384792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71560" y="4068357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30103" y="4228078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41600" y="4137449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7" y="4010635"/>
            <a:ext cx="368300" cy="2159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37" y="4264811"/>
            <a:ext cx="368300" cy="2159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23" y="3868871"/>
            <a:ext cx="368300" cy="2159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Mini-batch SGD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73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3" y="2496997"/>
            <a:ext cx="368300" cy="215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Gill Sans Light"/>
                <a:cs typeface="Gill Sans Light"/>
              </a:rPr>
              <a:t>Mini-batch SGD</a:t>
            </a:r>
          </a:p>
        </p:txBody>
      </p:sp>
      <p:pic>
        <p:nvPicPr>
          <p:cNvPr id="8" name="Picture 7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167" y="5880476"/>
            <a:ext cx="421351" cy="334367"/>
          </a:xfrm>
          <a:prstGeom prst="rect">
            <a:avLst/>
          </a:prstGeom>
        </p:spPr>
      </p:pic>
      <p:pic>
        <p:nvPicPr>
          <p:cNvPr id="9" name="Picture 8" descr="1412613364603_wps_17_SANTA_MONICA_CA_AUGUST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1534" y="6302678"/>
            <a:ext cx="404984" cy="342344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10" y="5867684"/>
            <a:ext cx="1347080" cy="321561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10" y="6298585"/>
            <a:ext cx="1347080" cy="321561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50" y="5866557"/>
            <a:ext cx="1347080" cy="321561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50" y="6297458"/>
            <a:ext cx="1347080" cy="321561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65" y="5865430"/>
            <a:ext cx="1347080" cy="321561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65" y="6296331"/>
            <a:ext cx="1347080" cy="321561"/>
          </a:xfrm>
          <a:prstGeom prst="rect">
            <a:avLst/>
          </a:prstGeom>
        </p:spPr>
      </p:pic>
      <p:pic>
        <p:nvPicPr>
          <p:cNvPr id="21" name="Picture 20" descr="716974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731" y="6339790"/>
            <a:ext cx="364607" cy="299169"/>
          </a:xfrm>
          <a:prstGeom prst="rect">
            <a:avLst/>
          </a:prstGeom>
        </p:spPr>
      </p:pic>
      <p:pic>
        <p:nvPicPr>
          <p:cNvPr id="22" name="Picture 21" descr="yFEyUdBQw9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462873" y="5773567"/>
            <a:ext cx="427330" cy="5051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777812" y="6282828"/>
            <a:ext cx="406987" cy="356131"/>
          </a:xfrm>
          <a:prstGeom prst="rect">
            <a:avLst/>
          </a:prstGeom>
        </p:spPr>
      </p:pic>
      <p:pic>
        <p:nvPicPr>
          <p:cNvPr id="26" name="Picture 25" descr="sf-cat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767" y="5907301"/>
            <a:ext cx="377943" cy="2487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32718" y="6034342"/>
            <a:ext cx="3624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latin typeface="Gill Sans Light"/>
                <a:cs typeface="Gill Sans Light"/>
              </a:rPr>
              <a:t>+</a:t>
            </a:r>
            <a:endParaRPr lang="en-US" sz="2100" b="1" dirty="0">
              <a:latin typeface="Gill Sans Light"/>
              <a:cs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8559" y="6021051"/>
            <a:ext cx="3624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latin typeface="Gill Sans Light"/>
                <a:cs typeface="Gill Sans Light"/>
              </a:rPr>
              <a:t>+</a:t>
            </a:r>
            <a:endParaRPr lang="en-US" sz="2100" b="1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75062" y="6006428"/>
            <a:ext cx="3624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latin typeface="Gill Sans Light"/>
                <a:cs typeface="Gill Sans Light"/>
              </a:rPr>
              <a:t>+</a:t>
            </a:r>
            <a:endParaRPr lang="en-US" sz="2100" b="1" dirty="0">
              <a:latin typeface="Gill Sans Light"/>
              <a:cs typeface="Gill Sans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777712" y="2712897"/>
            <a:ext cx="3181384" cy="933434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Batch size B: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#gradients / iteration</a:t>
            </a:r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7776" y="5708308"/>
            <a:ext cx="1468106" cy="980511"/>
          </a:xfrm>
          <a:prstGeom prst="rect">
            <a:avLst/>
          </a:prstGeom>
          <a:solidFill>
            <a:srgbClr val="0E173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81571" y="5708308"/>
            <a:ext cx="1468106" cy="980511"/>
          </a:xfrm>
          <a:prstGeom prst="rect">
            <a:avLst/>
          </a:prstGeom>
          <a:solidFill>
            <a:srgbClr val="0E173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892867" y="5708308"/>
            <a:ext cx="1468106" cy="980511"/>
          </a:xfrm>
          <a:prstGeom prst="rect">
            <a:avLst/>
          </a:prstGeom>
          <a:solidFill>
            <a:srgbClr val="0E173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90" y="6035131"/>
            <a:ext cx="457200" cy="3683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94" y="6020533"/>
            <a:ext cx="457200" cy="368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3" y="6020533"/>
            <a:ext cx="596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7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4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21905</TotalTime>
  <Words>1441</Words>
  <Application>Microsoft Macintosh PowerPoint</Application>
  <PresentationFormat>On-screen Show (4:3)</PresentationFormat>
  <Paragraphs>433</Paragraphs>
  <Slides>54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The ML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Robustness: a key Challenge</vt:lpstr>
      <vt:lpstr>Robustness: a key Challenge</vt:lpstr>
      <vt:lpstr>Types of noise during training</vt:lpstr>
      <vt:lpstr>Types of noise during training</vt:lpstr>
      <vt:lpstr>PowerPoint Presentation</vt:lpstr>
      <vt:lpstr>PowerPoint Presentation</vt:lpstr>
      <vt:lpstr>Types of noise during training</vt:lpstr>
      <vt:lpstr>Noisy SGD</vt:lpstr>
      <vt:lpstr>Noisy SGD: poisoning</vt:lpstr>
      <vt:lpstr>Noisy SGD: node failures</vt:lpstr>
      <vt:lpstr>Noisy SGD: general adversaries</vt:lpstr>
      <vt:lpstr>SGD robustness?</vt:lpstr>
      <vt:lpstr>minibatch SGD is not Robust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2522</cp:revision>
  <cp:lastPrinted>2015-02-25T04:53:56Z</cp:lastPrinted>
  <dcterms:created xsi:type="dcterms:W3CDTF">2015-02-09T20:18:11Z</dcterms:created>
  <dcterms:modified xsi:type="dcterms:W3CDTF">2018-04-24T17:23:10Z</dcterms:modified>
</cp:coreProperties>
</file>